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307" r:id="rId2"/>
    <p:sldId id="261" r:id="rId3"/>
    <p:sldId id="266" r:id="rId4"/>
    <p:sldId id="274" r:id="rId5"/>
    <p:sldId id="277" r:id="rId6"/>
    <p:sldId id="289" r:id="rId7"/>
    <p:sldId id="285" r:id="rId8"/>
    <p:sldId id="290" r:id="rId9"/>
    <p:sldId id="304" r:id="rId10"/>
    <p:sldId id="306" r:id="rId11"/>
    <p:sldId id="303" r:id="rId12"/>
    <p:sldId id="291" r:id="rId13"/>
    <p:sldId id="305" r:id="rId14"/>
    <p:sldId id="292" r:id="rId15"/>
  </p:sldIdLst>
  <p:sldSz cx="12192000" cy="6858000"/>
  <p:notesSz cx="6858000" cy="9144000"/>
  <p:embeddedFontLst>
    <p:embeddedFont>
      <p:font typeface="汉仪晓波花月圆W" panose="02010600030101010101" charset="-122"/>
      <p:regular r:id="rId16"/>
    </p:embeddedFont>
    <p:embeddedFont>
      <p:font typeface="汉仪长美黑简" panose="02010600030101010101" charset="-122"/>
      <p:regular r:id="rId17"/>
    </p:embeddedFont>
    <p:embeddedFont>
      <p:font typeface="汉仪综艺体简" panose="02010600030101010101" charset="-122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黑体" panose="02010609060101010101" pitchFamily="49" charset="-122"/>
      <p:regular r:id="rId23"/>
    </p:embeddedFont>
    <p:embeddedFont>
      <p:font typeface="微软雅黑" panose="020B0503020204020204" pitchFamily="34" charset="-122"/>
      <p:regular r:id="rId24"/>
      <p:bold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586B"/>
    <a:srgbClr val="DCD0CA"/>
    <a:srgbClr val="C0AFA4"/>
    <a:srgbClr val="DAC8C6"/>
    <a:srgbClr val="E8B741"/>
    <a:srgbClr val="FADA5A"/>
    <a:srgbClr val="A56F26"/>
    <a:srgbClr val="EBE7E4"/>
    <a:srgbClr val="AEB2BE"/>
    <a:srgbClr val="9A311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2021/6/2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83004" y="516760"/>
            <a:ext cx="5474889" cy="84773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44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第三小组：</a:t>
            </a:r>
            <a:r>
              <a:rPr lang="zh-CN" altLang="en-US" sz="44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电子</a:t>
            </a:r>
            <a:r>
              <a:rPr lang="zh-CN" altLang="en-US" sz="4400" b="1" dirty="0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骰子</a:t>
            </a:r>
            <a:endParaRPr lang="zh-CN" altLang="en-US" sz="4000" b="1" dirty="0">
              <a:solidFill>
                <a:srgbClr val="4F586B"/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89560" y="284480"/>
            <a:ext cx="892810" cy="961390"/>
            <a:chOff x="456" y="448"/>
            <a:chExt cx="1406" cy="1514"/>
          </a:xfrm>
        </p:grpSpPr>
        <p:sp>
          <p:nvSpPr>
            <p:cNvPr id="4" name="任意多边形 3"/>
            <p:cNvSpPr/>
            <p:nvPr/>
          </p:nvSpPr>
          <p:spPr>
            <a:xfrm flipH="1">
              <a:off x="456" y="448"/>
              <a:ext cx="1088" cy="151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DC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 flipV="1">
              <a:off x="1068" y="990"/>
              <a:ext cx="795" cy="73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AEB2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6232124" y="1702435"/>
            <a:ext cx="5188807" cy="4115516"/>
            <a:chOff x="1863" y="6336"/>
            <a:chExt cx="6130" cy="3047"/>
          </a:xfrm>
        </p:grpSpPr>
        <p:sp>
          <p:nvSpPr>
            <p:cNvPr id="12" name="矩形 11"/>
            <p:cNvSpPr/>
            <p:nvPr/>
          </p:nvSpPr>
          <p:spPr>
            <a:xfrm>
              <a:off x="1863" y="6336"/>
              <a:ext cx="6130" cy="3047"/>
            </a:xfrm>
            <a:prstGeom prst="rect">
              <a:avLst/>
            </a:prstGeom>
            <a:solidFill>
              <a:srgbClr val="EBE7E4"/>
            </a:solidFill>
            <a:ln w="127000">
              <a:solidFill>
                <a:schemeClr val="bg1"/>
              </a:solidFill>
            </a:ln>
            <a:effectLst>
              <a:outerShdw blurRad="190500" dist="1016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366" y="6422"/>
              <a:ext cx="5124" cy="287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任务分工：</a:t>
              </a:r>
            </a:p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资料收集：郦宇豪、</a:t>
              </a:r>
              <a:endParaRPr lang="en-US" altLang="zh-CN" sz="2400" b="1" dirty="0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CN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	    </a:t>
              </a: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陈世龙</a:t>
              </a:r>
              <a:endParaRPr lang="en-US" altLang="zh-CN" sz="2400" b="1" dirty="0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en-US" altLang="zh-CN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          </a:t>
              </a: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林昭辉</a:t>
              </a:r>
            </a:p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资料整理：董泽宇</a:t>
              </a:r>
            </a:p>
            <a:p>
              <a:pPr algn="just">
                <a:lnSpc>
                  <a:spcPct val="150000"/>
                </a:lnSpc>
              </a:pPr>
              <a:r>
                <a:rPr lang="en-US" altLang="zh-CN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PPT</a:t>
              </a: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制作： 贾晓敏</a:t>
              </a:r>
            </a:p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演讲：    林昭辉</a:t>
              </a: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8B34B36-A723-4F26-80BC-5E8667A348B7}"/>
              </a:ext>
            </a:extLst>
          </p:cNvPr>
          <p:cNvGrpSpPr/>
          <p:nvPr/>
        </p:nvGrpSpPr>
        <p:grpSpPr>
          <a:xfrm>
            <a:off x="1263333" y="1702435"/>
            <a:ext cx="3892550" cy="4115516"/>
            <a:chOff x="1863" y="6336"/>
            <a:chExt cx="6130" cy="3047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DA4F7087-299D-44D5-A2E9-0652768A5507}"/>
                </a:ext>
              </a:extLst>
            </p:cNvPr>
            <p:cNvSpPr/>
            <p:nvPr/>
          </p:nvSpPr>
          <p:spPr>
            <a:xfrm>
              <a:off x="1863" y="6336"/>
              <a:ext cx="6130" cy="3047"/>
            </a:xfrm>
            <a:prstGeom prst="rect">
              <a:avLst/>
            </a:prstGeom>
            <a:solidFill>
              <a:srgbClr val="EBE7E4"/>
            </a:solidFill>
            <a:ln w="127000">
              <a:solidFill>
                <a:schemeClr val="bg1"/>
              </a:solidFill>
            </a:ln>
            <a:effectLst>
              <a:outerShdw blurRad="190500" dist="1016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D3C717D-53D4-4FDA-855B-84EC881B1A4C}"/>
                </a:ext>
              </a:extLst>
            </p:cNvPr>
            <p:cNvSpPr txBox="1"/>
            <p:nvPr/>
          </p:nvSpPr>
          <p:spPr>
            <a:xfrm>
              <a:off x="2366" y="6598"/>
              <a:ext cx="5124" cy="246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成员：</a:t>
              </a:r>
            </a:p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林昭辉（</a:t>
              </a:r>
              <a:r>
                <a:rPr lang="en-US" altLang="zh-CN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37</a:t>
              </a: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）</a:t>
              </a:r>
            </a:p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陈世龙（</a:t>
              </a:r>
              <a:r>
                <a:rPr lang="en-US" altLang="zh-CN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42</a:t>
              </a: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）</a:t>
              </a:r>
            </a:p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贾晓敏（</a:t>
              </a:r>
              <a:r>
                <a:rPr lang="en-US" altLang="zh-CN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28</a:t>
              </a: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）</a:t>
              </a:r>
            </a:p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郦宇豪（</a:t>
              </a:r>
              <a:r>
                <a:rPr lang="en-US" altLang="zh-CN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44</a:t>
              </a: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）</a:t>
              </a:r>
            </a:p>
            <a:p>
              <a:pPr algn="just">
                <a:lnSpc>
                  <a:spcPct val="150000"/>
                </a:lnSpc>
              </a:pP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董泽宇（</a:t>
              </a:r>
              <a:r>
                <a:rPr lang="en-US" altLang="zh-CN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27</a:t>
              </a:r>
              <a:r>
                <a:rPr lang="zh-CN" altLang="en-US" sz="2400" b="1" dirty="0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）</a:t>
              </a:r>
              <a:endParaRPr lang="zh-CN" altLang="en-US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1297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1183005" y="516255"/>
            <a:ext cx="1534160" cy="6915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b="1" dirty="0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电路分析</a:t>
            </a:r>
            <a:r>
              <a:rPr lang="zh-CN" altLang="en-US" b="1" dirty="0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</a:t>
            </a:r>
          </a:p>
          <a:p>
            <a:pPr algn="l">
              <a:lnSpc>
                <a:spcPct val="130000"/>
              </a:lnSpc>
            </a:pPr>
            <a:r>
              <a:rPr lang="en-US" altLang="zh-CN" sz="1000" b="1" dirty="0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Work completion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749300" y="1590040"/>
            <a:ext cx="10693400" cy="3811905"/>
            <a:chOff x="1336" y="6671"/>
            <a:chExt cx="16840" cy="6003"/>
          </a:xfrm>
        </p:grpSpPr>
        <p:sp>
          <p:nvSpPr>
            <p:cNvPr id="4" name="椭圆 3"/>
            <p:cNvSpPr/>
            <p:nvPr/>
          </p:nvSpPr>
          <p:spPr>
            <a:xfrm>
              <a:off x="1336" y="6813"/>
              <a:ext cx="1381" cy="13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1016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970" y="6671"/>
              <a:ext cx="15206" cy="6003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zh-CN" sz="2800" dirty="0"/>
                <a:t>每个点数的概率不是一样的，有些点数出现的概率较高</a:t>
              </a:r>
              <a:r>
                <a:rPr lang="zh-CN" altLang="en-US" sz="2800" dirty="0"/>
                <a:t>。</a:t>
              </a:r>
              <a:endParaRPr lang="en-US" altLang="zh-CN" sz="2800" dirty="0"/>
            </a:p>
            <a:p>
              <a:r>
                <a:rPr lang="zh-CN" altLang="zh-CN" sz="2800" dirty="0"/>
                <a:t>原因</a:t>
              </a:r>
              <a:r>
                <a:rPr lang="zh-CN" altLang="en-US" sz="2800" dirty="0"/>
                <a:t>如下</a:t>
              </a:r>
              <a:r>
                <a:rPr lang="zh-CN" altLang="zh-CN" sz="2800" dirty="0"/>
                <a:t>：</a:t>
              </a:r>
              <a:endParaRPr lang="en-US" altLang="zh-CN" sz="2800" dirty="0"/>
            </a:p>
            <a:p>
              <a:endParaRPr lang="zh-CN" altLang="zh-CN" sz="2800" dirty="0"/>
            </a:p>
            <a:p>
              <a:pPr lvl="0"/>
              <a:r>
                <a:rPr lang="zh-CN" altLang="en-US" sz="2800" dirty="0"/>
                <a:t>（</a:t>
              </a:r>
              <a:r>
                <a:rPr lang="en-US" altLang="zh-CN" sz="2800" dirty="0"/>
                <a:t>1</a:t>
              </a:r>
              <a:r>
                <a:rPr lang="zh-CN" altLang="en-US" sz="2800" dirty="0"/>
                <a:t>）</a:t>
              </a:r>
              <a:r>
                <a:rPr lang="en-US" altLang="zh-CN" sz="2800" dirty="0"/>
                <a:t>CD4017</a:t>
              </a:r>
              <a:r>
                <a:rPr lang="zh-CN" altLang="zh-CN" sz="2800" dirty="0"/>
                <a:t>的</a:t>
              </a:r>
              <a:r>
                <a:rPr lang="en-US" altLang="zh-CN" sz="2800" dirty="0"/>
                <a:t>Q6</a:t>
              </a:r>
              <a:r>
                <a:rPr lang="zh-CN" altLang="zh-CN" sz="2800" dirty="0"/>
                <a:t>引脚导通后引脚全部清零，再次出现了点数</a:t>
              </a:r>
              <a:r>
                <a:rPr lang="en-US" altLang="zh-CN" sz="2800" dirty="0"/>
                <a:t>2</a:t>
              </a:r>
              <a:r>
                <a:rPr lang="zh-CN" altLang="zh-CN" sz="2800" dirty="0"/>
                <a:t>。</a:t>
              </a:r>
              <a:endParaRPr lang="en-US" altLang="zh-CN" sz="2800" dirty="0"/>
            </a:p>
            <a:p>
              <a:pPr lvl="0"/>
              <a:endParaRPr lang="zh-CN" altLang="zh-CN" sz="2800" dirty="0"/>
            </a:p>
            <a:p>
              <a:pPr lvl="0"/>
              <a:r>
                <a:rPr lang="zh-CN" altLang="en-US" sz="2800" dirty="0"/>
                <a:t>（</a:t>
              </a:r>
              <a:r>
                <a:rPr lang="en-US" altLang="zh-CN" sz="2800" dirty="0"/>
                <a:t>2</a:t>
              </a:r>
              <a:r>
                <a:rPr lang="zh-CN" altLang="en-US" sz="2800" dirty="0"/>
                <a:t>）</a:t>
              </a:r>
              <a:r>
                <a:rPr lang="zh-CN" altLang="zh-CN" sz="2800" dirty="0"/>
                <a:t>松开按键后，</a:t>
              </a:r>
              <a:r>
                <a:rPr lang="en-US" altLang="zh-CN" sz="2800" dirty="0"/>
                <a:t>3</a:t>
              </a:r>
              <a:r>
                <a:rPr lang="zh-CN" altLang="zh-CN" sz="2800" dirty="0"/>
                <a:t>脚输出脉冲的频率变慢，点数的变化速度也随之变慢。</a:t>
              </a:r>
            </a:p>
            <a:p>
              <a:pPr algn="l">
                <a:lnSpc>
                  <a:spcPct val="150000"/>
                </a:lnSpc>
              </a:pPr>
              <a:endParaRPr lang="zh-CN" altLang="en-US" sz="1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89560" y="284480"/>
            <a:ext cx="892810" cy="961390"/>
            <a:chOff x="456" y="448"/>
            <a:chExt cx="1406" cy="1514"/>
          </a:xfrm>
        </p:grpSpPr>
        <p:sp>
          <p:nvSpPr>
            <p:cNvPr id="12" name="任意多边形 11"/>
            <p:cNvSpPr/>
            <p:nvPr/>
          </p:nvSpPr>
          <p:spPr>
            <a:xfrm flipH="1">
              <a:off x="456" y="448"/>
              <a:ext cx="1088" cy="151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DC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 12"/>
            <p:cNvSpPr/>
            <p:nvPr/>
          </p:nvSpPr>
          <p:spPr>
            <a:xfrm flipV="1">
              <a:off x="1068" y="990"/>
              <a:ext cx="795" cy="73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AEB2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017270" y="1951990"/>
            <a:ext cx="357505" cy="356235"/>
            <a:chOff x="6083" y="1488"/>
            <a:chExt cx="1333" cy="1325"/>
          </a:xfrm>
        </p:grpSpPr>
        <p:sp>
          <p:nvSpPr>
            <p:cNvPr id="55" name="圆角矩形 54"/>
            <p:cNvSpPr/>
            <p:nvPr/>
          </p:nvSpPr>
          <p:spPr>
            <a:xfrm>
              <a:off x="6083" y="1488"/>
              <a:ext cx="558" cy="558"/>
            </a:xfrm>
            <a:prstGeom prst="roundRect">
              <a:avLst/>
            </a:prstGeom>
            <a:noFill/>
            <a:ln w="25400">
              <a:solidFill>
                <a:srgbClr val="4F5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圆角矩形 55"/>
            <p:cNvSpPr/>
            <p:nvPr/>
          </p:nvSpPr>
          <p:spPr>
            <a:xfrm>
              <a:off x="6838" y="1488"/>
              <a:ext cx="558" cy="558"/>
            </a:xfrm>
            <a:prstGeom prst="roundRect">
              <a:avLst/>
            </a:prstGeom>
            <a:noFill/>
            <a:ln w="25400">
              <a:solidFill>
                <a:srgbClr val="4F5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圆角矩形 56"/>
            <p:cNvSpPr/>
            <p:nvPr/>
          </p:nvSpPr>
          <p:spPr>
            <a:xfrm>
              <a:off x="6083" y="2233"/>
              <a:ext cx="558" cy="558"/>
            </a:xfrm>
            <a:prstGeom prst="roundRect">
              <a:avLst/>
            </a:prstGeom>
            <a:noFill/>
            <a:ln w="25400">
              <a:solidFill>
                <a:srgbClr val="4F5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6838" y="2235"/>
              <a:ext cx="579" cy="579"/>
            </a:xfrm>
            <a:prstGeom prst="ellipse">
              <a:avLst/>
            </a:prstGeom>
            <a:noFill/>
            <a:ln w="25400">
              <a:solidFill>
                <a:srgbClr val="4F5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292856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1137920" y="808355"/>
            <a:ext cx="9916160" cy="5241290"/>
          </a:xfrm>
          <a:custGeom>
            <a:avLst/>
            <a:gdLst>
              <a:gd name="connisteX0" fmla="*/ 1104 w 9916346"/>
              <a:gd name="connsiteY0" fmla="*/ 1768604 h 5241593"/>
              <a:gd name="connisteX1" fmla="*/ 1375879 w 9916346"/>
              <a:gd name="connsiteY1" fmla="*/ 21719 h 5241593"/>
              <a:gd name="connisteX2" fmla="*/ 4009224 w 9916346"/>
              <a:gd name="connsiteY2" fmla="*/ 946914 h 5241593"/>
              <a:gd name="connisteX3" fmla="*/ 6668604 w 9916346"/>
              <a:gd name="connsiteY3" fmla="*/ 1396494 h 5241593"/>
              <a:gd name="connisteX4" fmla="*/ 9726129 w 9916346"/>
              <a:gd name="connsiteY4" fmla="*/ 2013079 h 5241593"/>
              <a:gd name="connisteX5" fmla="*/ 8878404 w 9916346"/>
              <a:gd name="connsiteY5" fmla="*/ 4518154 h 5241593"/>
              <a:gd name="connisteX6" fmla="*/ 5011254 w 9916346"/>
              <a:gd name="connsiteY6" fmla="*/ 4274314 h 5241593"/>
              <a:gd name="connisteX7" fmla="*/ 1529549 w 9916346"/>
              <a:gd name="connsiteY7" fmla="*/ 5122039 h 5241593"/>
              <a:gd name="connisteX8" fmla="*/ 1104 w 9916346"/>
              <a:gd name="connsiteY8" fmla="*/ 1768604 h 524159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9916346" h="5241594">
                <a:moveTo>
                  <a:pt x="1105" y="1768604"/>
                </a:moveTo>
                <a:cubicBezTo>
                  <a:pt x="-29375" y="748794"/>
                  <a:pt x="574510" y="186184"/>
                  <a:pt x="1375880" y="21719"/>
                </a:cubicBezTo>
                <a:cubicBezTo>
                  <a:pt x="2177250" y="-142746"/>
                  <a:pt x="2950680" y="671959"/>
                  <a:pt x="4009225" y="946914"/>
                </a:cubicBezTo>
                <a:cubicBezTo>
                  <a:pt x="5067770" y="1221869"/>
                  <a:pt x="5524970" y="1183134"/>
                  <a:pt x="6668605" y="1396494"/>
                </a:cubicBezTo>
                <a:cubicBezTo>
                  <a:pt x="7812240" y="1609854"/>
                  <a:pt x="9284170" y="1388874"/>
                  <a:pt x="9726130" y="2013079"/>
                </a:cubicBezTo>
                <a:cubicBezTo>
                  <a:pt x="10168090" y="2637284"/>
                  <a:pt x="9821380" y="4066034"/>
                  <a:pt x="8878405" y="4518154"/>
                </a:cubicBezTo>
                <a:cubicBezTo>
                  <a:pt x="7935430" y="4970274"/>
                  <a:pt x="6481280" y="4153664"/>
                  <a:pt x="5011255" y="4274314"/>
                </a:cubicBezTo>
                <a:cubicBezTo>
                  <a:pt x="3541230" y="4394964"/>
                  <a:pt x="2531580" y="5623054"/>
                  <a:pt x="1529550" y="5122039"/>
                </a:cubicBezTo>
                <a:cubicBezTo>
                  <a:pt x="527520" y="4621024"/>
                  <a:pt x="31585" y="2788414"/>
                  <a:pt x="1105" y="1768604"/>
                </a:cubicBezTo>
                <a:close/>
              </a:path>
            </a:pathLst>
          </a:custGeom>
          <a:solidFill>
            <a:srgbClr val="C0A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flipH="1" flipV="1">
            <a:off x="1885950" y="1082040"/>
            <a:ext cx="8582660" cy="4967605"/>
          </a:xfrm>
          <a:custGeom>
            <a:avLst/>
            <a:gdLst>
              <a:gd name="connisteX0" fmla="*/ 888 w 10123654"/>
              <a:gd name="connsiteY0" fmla="*/ 1885471 h 5572399"/>
              <a:gd name="connisteX1" fmla="*/ 1491233 w 10123654"/>
              <a:gd name="connsiteY1" fmla="*/ 22381 h 5572399"/>
              <a:gd name="connisteX2" fmla="*/ 3649598 w 10123654"/>
              <a:gd name="connsiteY2" fmla="*/ 1037746 h 5572399"/>
              <a:gd name="connisteX3" fmla="*/ 6655688 w 10123654"/>
              <a:gd name="connsiteY3" fmla="*/ 1757201 h 5572399"/>
              <a:gd name="connisteX4" fmla="*/ 9880218 w 10123654"/>
              <a:gd name="connsiteY4" fmla="*/ 1731166 h 5572399"/>
              <a:gd name="connisteX5" fmla="*/ 9315068 w 10123654"/>
              <a:gd name="connsiteY5" fmla="*/ 4968396 h 5572399"/>
              <a:gd name="connisteX6" fmla="*/ 6437248 w 10123654"/>
              <a:gd name="connsiteY6" fmla="*/ 4544851 h 5572399"/>
              <a:gd name="connisteX7" fmla="*/ 4343018 w 10123654"/>
              <a:gd name="connsiteY7" fmla="*/ 5289706 h 5572399"/>
              <a:gd name="connisteX8" fmla="*/ 1645538 w 10123654"/>
              <a:gd name="connsiteY8" fmla="*/ 5212871 h 5572399"/>
              <a:gd name="connisteX9" fmla="*/ 888 w 10123654"/>
              <a:gd name="connsiteY9" fmla="*/ 1885471 h 557239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10123654" h="5572400">
                <a:moveTo>
                  <a:pt x="888" y="1885472"/>
                </a:moveTo>
                <a:cubicBezTo>
                  <a:pt x="-30227" y="847247"/>
                  <a:pt x="761618" y="191927"/>
                  <a:pt x="1491233" y="22382"/>
                </a:cubicBezTo>
                <a:cubicBezTo>
                  <a:pt x="2220848" y="-147163"/>
                  <a:pt x="2616453" y="691037"/>
                  <a:pt x="3649598" y="1037747"/>
                </a:cubicBezTo>
                <a:cubicBezTo>
                  <a:pt x="4682743" y="1384457"/>
                  <a:pt x="5409818" y="1618772"/>
                  <a:pt x="6655688" y="1757202"/>
                </a:cubicBezTo>
                <a:cubicBezTo>
                  <a:pt x="7901558" y="1895632"/>
                  <a:pt x="9348088" y="1089182"/>
                  <a:pt x="9880218" y="1731167"/>
                </a:cubicBezTo>
                <a:cubicBezTo>
                  <a:pt x="10412348" y="2373152"/>
                  <a:pt x="10003408" y="4405787"/>
                  <a:pt x="9315068" y="4968397"/>
                </a:cubicBezTo>
                <a:cubicBezTo>
                  <a:pt x="8626728" y="5531007"/>
                  <a:pt x="7431658" y="4480717"/>
                  <a:pt x="6437248" y="4544852"/>
                </a:cubicBezTo>
                <a:cubicBezTo>
                  <a:pt x="5442838" y="4608987"/>
                  <a:pt x="5301233" y="5156357"/>
                  <a:pt x="4343018" y="5289707"/>
                </a:cubicBezTo>
                <a:cubicBezTo>
                  <a:pt x="3384803" y="5423057"/>
                  <a:pt x="2514218" y="5893592"/>
                  <a:pt x="1645538" y="5212872"/>
                </a:cubicBezTo>
                <a:cubicBezTo>
                  <a:pt x="776858" y="4532152"/>
                  <a:pt x="32003" y="2923697"/>
                  <a:pt x="888" y="1885472"/>
                </a:cubicBezTo>
                <a:close/>
              </a:path>
            </a:pathLst>
          </a:custGeom>
          <a:noFill/>
          <a:ln>
            <a:gradFill>
              <a:gsLst>
                <a:gs pos="0">
                  <a:srgbClr val="A56F26"/>
                </a:gs>
                <a:gs pos="50000">
                  <a:srgbClr val="FADA5A"/>
                </a:gs>
                <a:gs pos="100000">
                  <a:srgbClr val="E8B741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103438" y="1931035"/>
            <a:ext cx="7985125" cy="2996565"/>
          </a:xfrm>
          <a:prstGeom prst="rect">
            <a:avLst/>
          </a:prstGeom>
          <a:solidFill>
            <a:srgbClr val="EBE7E4"/>
          </a:solid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680585" y="2632075"/>
            <a:ext cx="283083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4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汉仪综艺体简" panose="02010600000101010101" charset="-122"/>
                <a:sym typeface="+mn-ea"/>
              </a:rPr>
              <a:t>简易演示</a:t>
            </a:r>
            <a:r>
              <a:rPr lang="zh-CN" altLang="en-US" sz="2800" b="1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  <a:sym typeface="+mn-ea"/>
              </a:rPr>
              <a:t> </a:t>
            </a:r>
          </a:p>
          <a:p>
            <a:pPr algn="ctr">
              <a:lnSpc>
                <a:spcPct val="100000"/>
              </a:lnSpc>
            </a:pPr>
            <a:r>
              <a:rPr lang="en-US" altLang="zh-CN" sz="1600" b="1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  <a:sym typeface="+mn-ea"/>
              </a:rPr>
              <a:t>Simple demonstration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4485" y="146050"/>
            <a:ext cx="11542395" cy="67125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>
              <p:cMediaNode vol="0" mute="1">
                <p:cTn id="2" fill="hold" display="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1326198" y="320040"/>
            <a:ext cx="9539605" cy="6217920"/>
          </a:xfrm>
          <a:custGeom>
            <a:avLst/>
            <a:gdLst>
              <a:gd name="connisteX0" fmla="*/ 9 w 9539432"/>
              <a:gd name="connsiteY0" fmla="*/ 3062621 h 5493928"/>
              <a:gd name="connisteX1" fmla="*/ 1680219 w 9539432"/>
              <a:gd name="connsiteY1" fmla="*/ 1070626 h 5493928"/>
              <a:gd name="connisteX2" fmla="*/ 3895734 w 9539432"/>
              <a:gd name="connsiteY2" fmla="*/ 669306 h 5493928"/>
              <a:gd name="connisteX3" fmla="*/ 5754379 w 9539432"/>
              <a:gd name="connsiteY3" fmla="*/ 16 h 5493928"/>
              <a:gd name="connisteX4" fmla="*/ 7627629 w 9539432"/>
              <a:gd name="connsiteY4" fmla="*/ 683911 h 5493928"/>
              <a:gd name="connisteX5" fmla="*/ 9396739 w 9539432"/>
              <a:gd name="connsiteY5" fmla="*/ 1828816 h 5493928"/>
              <a:gd name="connisteX6" fmla="*/ 8980814 w 9539432"/>
              <a:gd name="connsiteY6" fmla="*/ 4341511 h 5493928"/>
              <a:gd name="connisteX7" fmla="*/ 6468119 w 9539432"/>
              <a:gd name="connsiteY7" fmla="*/ 4608846 h 5493928"/>
              <a:gd name="connisteX8" fmla="*/ 4371349 w 9539432"/>
              <a:gd name="connsiteY8" fmla="*/ 5293376 h 5493928"/>
              <a:gd name="connisteX9" fmla="*/ 1665614 w 9539432"/>
              <a:gd name="connsiteY9" fmla="*/ 5248291 h 5493928"/>
              <a:gd name="connisteX10" fmla="*/ 9 w 9539432"/>
              <a:gd name="connsiteY10" fmla="*/ 3062621 h 549392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9539432" h="5493928">
                <a:moveTo>
                  <a:pt x="9" y="3062621"/>
                </a:moveTo>
                <a:cubicBezTo>
                  <a:pt x="3184" y="2226961"/>
                  <a:pt x="901074" y="1549416"/>
                  <a:pt x="1680219" y="1070626"/>
                </a:cubicBezTo>
                <a:cubicBezTo>
                  <a:pt x="2459364" y="591836"/>
                  <a:pt x="3081029" y="883301"/>
                  <a:pt x="3895734" y="669306"/>
                </a:cubicBezTo>
                <a:cubicBezTo>
                  <a:pt x="4710439" y="455311"/>
                  <a:pt x="5008254" y="-3159"/>
                  <a:pt x="5754379" y="16"/>
                </a:cubicBezTo>
                <a:cubicBezTo>
                  <a:pt x="6500504" y="3191"/>
                  <a:pt x="6899284" y="318151"/>
                  <a:pt x="7627629" y="683911"/>
                </a:cubicBezTo>
                <a:cubicBezTo>
                  <a:pt x="8355974" y="1049671"/>
                  <a:pt x="9126229" y="1097296"/>
                  <a:pt x="9396739" y="1828816"/>
                </a:cubicBezTo>
                <a:cubicBezTo>
                  <a:pt x="9667249" y="2560336"/>
                  <a:pt x="9566284" y="3785251"/>
                  <a:pt x="8980814" y="4341511"/>
                </a:cubicBezTo>
                <a:cubicBezTo>
                  <a:pt x="8395344" y="4897771"/>
                  <a:pt x="7390139" y="4418346"/>
                  <a:pt x="6468119" y="4608846"/>
                </a:cubicBezTo>
                <a:cubicBezTo>
                  <a:pt x="5546099" y="4799346"/>
                  <a:pt x="5332104" y="5165741"/>
                  <a:pt x="4371349" y="5293376"/>
                </a:cubicBezTo>
                <a:cubicBezTo>
                  <a:pt x="3410594" y="5421011"/>
                  <a:pt x="2540009" y="5694696"/>
                  <a:pt x="1665614" y="5248291"/>
                </a:cubicBezTo>
                <a:cubicBezTo>
                  <a:pt x="791219" y="4801886"/>
                  <a:pt x="-3166" y="3898281"/>
                  <a:pt x="9" y="3062621"/>
                </a:cubicBezTo>
                <a:close/>
              </a:path>
            </a:pathLst>
          </a:custGeom>
          <a:solidFill>
            <a:srgbClr val="AEB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flipV="1">
            <a:off x="1873250" y="704215"/>
            <a:ext cx="9259570" cy="5693410"/>
          </a:xfrm>
          <a:custGeom>
            <a:avLst/>
            <a:gdLst>
              <a:gd name="connisteX0" fmla="*/ 0 w 8650882"/>
              <a:gd name="connsiteY0" fmla="*/ 3319829 h 5693322"/>
              <a:gd name="connisteX1" fmla="*/ 734060 w 8650882"/>
              <a:gd name="connsiteY1" fmla="*/ 1292909 h 5693322"/>
              <a:gd name="connisteX2" fmla="*/ 2937510 w 8650882"/>
              <a:gd name="connsiteY2" fmla="*/ 910639 h 5693322"/>
              <a:gd name="connisteX3" fmla="*/ 4803140 w 8650882"/>
              <a:gd name="connsiteY3" fmla="*/ 49 h 5693322"/>
              <a:gd name="connisteX4" fmla="*/ 6668770 w 8650882"/>
              <a:gd name="connsiteY4" fmla="*/ 881429 h 5693322"/>
              <a:gd name="connisteX5" fmla="*/ 8519795 w 8650882"/>
              <a:gd name="connsiteY5" fmla="*/ 1997759 h 5693322"/>
              <a:gd name="connisteX6" fmla="*/ 8049260 w 8650882"/>
              <a:gd name="connsiteY6" fmla="*/ 4612054 h 5693322"/>
              <a:gd name="connisteX7" fmla="*/ 5596255 w 8650882"/>
              <a:gd name="connsiteY7" fmla="*/ 4817794 h 5693322"/>
              <a:gd name="connisteX8" fmla="*/ 3510280 w 8650882"/>
              <a:gd name="connsiteY8" fmla="*/ 5493434 h 5693322"/>
              <a:gd name="connisteX9" fmla="*/ 749300 w 8650882"/>
              <a:gd name="connsiteY9" fmla="*/ 5449619 h 5693322"/>
              <a:gd name="connisteX10" fmla="*/ 0 w 8650882"/>
              <a:gd name="connsiteY10" fmla="*/ 3275379 h 569332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8650883" h="5693322">
                <a:moveTo>
                  <a:pt x="0" y="3319830"/>
                </a:moveTo>
                <a:cubicBezTo>
                  <a:pt x="102870" y="2922320"/>
                  <a:pt x="146685" y="1774875"/>
                  <a:pt x="734060" y="1292910"/>
                </a:cubicBezTo>
                <a:cubicBezTo>
                  <a:pt x="1321435" y="810945"/>
                  <a:pt x="2123440" y="1169085"/>
                  <a:pt x="2937510" y="910640"/>
                </a:cubicBezTo>
                <a:cubicBezTo>
                  <a:pt x="3751580" y="652195"/>
                  <a:pt x="4057015" y="5765"/>
                  <a:pt x="4803140" y="50"/>
                </a:cubicBezTo>
                <a:cubicBezTo>
                  <a:pt x="5549265" y="-5665"/>
                  <a:pt x="5925185" y="482015"/>
                  <a:pt x="6668770" y="881430"/>
                </a:cubicBezTo>
                <a:cubicBezTo>
                  <a:pt x="7412355" y="1280845"/>
                  <a:pt x="8243570" y="1251635"/>
                  <a:pt x="8519795" y="1997760"/>
                </a:cubicBezTo>
                <a:cubicBezTo>
                  <a:pt x="8796020" y="2743885"/>
                  <a:pt x="8634095" y="4048175"/>
                  <a:pt x="8049260" y="4612055"/>
                </a:cubicBezTo>
                <a:cubicBezTo>
                  <a:pt x="7464425" y="5175935"/>
                  <a:pt x="6504305" y="4641265"/>
                  <a:pt x="5596255" y="4817795"/>
                </a:cubicBezTo>
                <a:cubicBezTo>
                  <a:pt x="4688205" y="4994325"/>
                  <a:pt x="4479925" y="5367070"/>
                  <a:pt x="3510280" y="5493435"/>
                </a:cubicBezTo>
                <a:cubicBezTo>
                  <a:pt x="2540635" y="5619800"/>
                  <a:pt x="1451610" y="5893485"/>
                  <a:pt x="749300" y="5449620"/>
                </a:cubicBezTo>
                <a:cubicBezTo>
                  <a:pt x="46990" y="5005755"/>
                  <a:pt x="94615" y="3709085"/>
                  <a:pt x="0" y="3275380"/>
                </a:cubicBezTo>
              </a:path>
            </a:pathLst>
          </a:custGeom>
          <a:noFill/>
          <a:ln w="25400">
            <a:gradFill>
              <a:gsLst>
                <a:gs pos="0">
                  <a:srgbClr val="A56F26"/>
                </a:gs>
                <a:gs pos="50000">
                  <a:srgbClr val="FADA5A"/>
                </a:gs>
                <a:gs pos="100000">
                  <a:srgbClr val="E8B741"/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793115" y="1930718"/>
            <a:ext cx="10605770" cy="2996565"/>
          </a:xfrm>
          <a:prstGeom prst="rect">
            <a:avLst/>
          </a:prstGeom>
          <a:solidFill>
            <a:srgbClr val="EBE7E4"/>
          </a:solid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文本框 75"/>
          <p:cNvSpPr txBox="1"/>
          <p:nvPr/>
        </p:nvSpPr>
        <p:spPr>
          <a:xfrm>
            <a:off x="3673158" y="2781935"/>
            <a:ext cx="484568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5400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晓波花月圆W" panose="00020600040101010101" charset="-122"/>
              </a:rPr>
              <a:t>谢谢观看</a:t>
            </a:r>
          </a:p>
          <a:p>
            <a:pPr algn="ctr">
              <a:lnSpc>
                <a:spcPct val="100000"/>
              </a:lnSpc>
            </a:pPr>
            <a:r>
              <a:rPr lang="zh-CN" altLang="en-US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晓波花月圆W" panose="00020600040101010101" charset="-122"/>
                <a:sym typeface="+mn-ea"/>
              </a:rPr>
              <a:t>Thanks for watching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1326198" y="320040"/>
            <a:ext cx="9539605" cy="6217920"/>
          </a:xfrm>
          <a:custGeom>
            <a:avLst/>
            <a:gdLst>
              <a:gd name="connisteX0" fmla="*/ 9 w 9539432"/>
              <a:gd name="connsiteY0" fmla="*/ 3062621 h 5493928"/>
              <a:gd name="connisteX1" fmla="*/ 1680219 w 9539432"/>
              <a:gd name="connsiteY1" fmla="*/ 1070626 h 5493928"/>
              <a:gd name="connisteX2" fmla="*/ 3895734 w 9539432"/>
              <a:gd name="connsiteY2" fmla="*/ 669306 h 5493928"/>
              <a:gd name="connisteX3" fmla="*/ 5754379 w 9539432"/>
              <a:gd name="connsiteY3" fmla="*/ 16 h 5493928"/>
              <a:gd name="connisteX4" fmla="*/ 7627629 w 9539432"/>
              <a:gd name="connsiteY4" fmla="*/ 683911 h 5493928"/>
              <a:gd name="connisteX5" fmla="*/ 9396739 w 9539432"/>
              <a:gd name="connsiteY5" fmla="*/ 1828816 h 5493928"/>
              <a:gd name="connisteX6" fmla="*/ 8980814 w 9539432"/>
              <a:gd name="connsiteY6" fmla="*/ 4341511 h 5493928"/>
              <a:gd name="connisteX7" fmla="*/ 6468119 w 9539432"/>
              <a:gd name="connsiteY7" fmla="*/ 4608846 h 5493928"/>
              <a:gd name="connisteX8" fmla="*/ 4371349 w 9539432"/>
              <a:gd name="connsiteY8" fmla="*/ 5293376 h 5493928"/>
              <a:gd name="connisteX9" fmla="*/ 1665614 w 9539432"/>
              <a:gd name="connsiteY9" fmla="*/ 5248291 h 5493928"/>
              <a:gd name="connisteX10" fmla="*/ 9 w 9539432"/>
              <a:gd name="connsiteY10" fmla="*/ 3062621 h 5493928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9539432" h="5493928">
                <a:moveTo>
                  <a:pt x="9" y="3062621"/>
                </a:moveTo>
                <a:cubicBezTo>
                  <a:pt x="3184" y="2226961"/>
                  <a:pt x="901074" y="1549416"/>
                  <a:pt x="1680219" y="1070626"/>
                </a:cubicBezTo>
                <a:cubicBezTo>
                  <a:pt x="2459364" y="591836"/>
                  <a:pt x="3081029" y="883301"/>
                  <a:pt x="3895734" y="669306"/>
                </a:cubicBezTo>
                <a:cubicBezTo>
                  <a:pt x="4710439" y="455311"/>
                  <a:pt x="5008254" y="-3159"/>
                  <a:pt x="5754379" y="16"/>
                </a:cubicBezTo>
                <a:cubicBezTo>
                  <a:pt x="6500504" y="3191"/>
                  <a:pt x="6899284" y="318151"/>
                  <a:pt x="7627629" y="683911"/>
                </a:cubicBezTo>
                <a:cubicBezTo>
                  <a:pt x="8355974" y="1049671"/>
                  <a:pt x="9126229" y="1097296"/>
                  <a:pt x="9396739" y="1828816"/>
                </a:cubicBezTo>
                <a:cubicBezTo>
                  <a:pt x="9667249" y="2560336"/>
                  <a:pt x="9566284" y="3785251"/>
                  <a:pt x="8980814" y="4341511"/>
                </a:cubicBezTo>
                <a:cubicBezTo>
                  <a:pt x="8395344" y="4897771"/>
                  <a:pt x="7390139" y="4418346"/>
                  <a:pt x="6468119" y="4608846"/>
                </a:cubicBezTo>
                <a:cubicBezTo>
                  <a:pt x="5546099" y="4799346"/>
                  <a:pt x="5332104" y="5165741"/>
                  <a:pt x="4371349" y="5293376"/>
                </a:cubicBezTo>
                <a:cubicBezTo>
                  <a:pt x="3410594" y="5421011"/>
                  <a:pt x="2540009" y="5694696"/>
                  <a:pt x="1665614" y="5248291"/>
                </a:cubicBezTo>
                <a:cubicBezTo>
                  <a:pt x="791219" y="4801886"/>
                  <a:pt x="-3166" y="3898281"/>
                  <a:pt x="9" y="3062621"/>
                </a:cubicBezTo>
                <a:close/>
              </a:path>
            </a:pathLst>
          </a:custGeom>
          <a:solidFill>
            <a:srgbClr val="AEB2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任意多边形 8"/>
          <p:cNvSpPr/>
          <p:nvPr/>
        </p:nvSpPr>
        <p:spPr>
          <a:xfrm flipV="1">
            <a:off x="1873250" y="704215"/>
            <a:ext cx="9259570" cy="5693410"/>
          </a:xfrm>
          <a:custGeom>
            <a:avLst/>
            <a:gdLst>
              <a:gd name="connisteX0" fmla="*/ 0 w 8650882"/>
              <a:gd name="connsiteY0" fmla="*/ 3319829 h 5693322"/>
              <a:gd name="connisteX1" fmla="*/ 734060 w 8650882"/>
              <a:gd name="connsiteY1" fmla="*/ 1292909 h 5693322"/>
              <a:gd name="connisteX2" fmla="*/ 2937510 w 8650882"/>
              <a:gd name="connsiteY2" fmla="*/ 910639 h 5693322"/>
              <a:gd name="connisteX3" fmla="*/ 4803140 w 8650882"/>
              <a:gd name="connsiteY3" fmla="*/ 49 h 5693322"/>
              <a:gd name="connisteX4" fmla="*/ 6668770 w 8650882"/>
              <a:gd name="connsiteY4" fmla="*/ 881429 h 5693322"/>
              <a:gd name="connisteX5" fmla="*/ 8519795 w 8650882"/>
              <a:gd name="connsiteY5" fmla="*/ 1997759 h 5693322"/>
              <a:gd name="connisteX6" fmla="*/ 8049260 w 8650882"/>
              <a:gd name="connsiteY6" fmla="*/ 4612054 h 5693322"/>
              <a:gd name="connisteX7" fmla="*/ 5596255 w 8650882"/>
              <a:gd name="connsiteY7" fmla="*/ 4817794 h 5693322"/>
              <a:gd name="connisteX8" fmla="*/ 3510280 w 8650882"/>
              <a:gd name="connsiteY8" fmla="*/ 5493434 h 5693322"/>
              <a:gd name="connisteX9" fmla="*/ 749300 w 8650882"/>
              <a:gd name="connsiteY9" fmla="*/ 5449619 h 5693322"/>
              <a:gd name="connisteX10" fmla="*/ 0 w 8650882"/>
              <a:gd name="connsiteY10" fmla="*/ 3275379 h 5693322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  <a:cxn ang="0">
                <a:pos x="connisteX10" y="connsiteY10"/>
              </a:cxn>
            </a:cxnLst>
            <a:rect l="l" t="t" r="r" b="b"/>
            <a:pathLst>
              <a:path w="8650883" h="5693322">
                <a:moveTo>
                  <a:pt x="0" y="3319830"/>
                </a:moveTo>
                <a:cubicBezTo>
                  <a:pt x="102870" y="2922320"/>
                  <a:pt x="146685" y="1774875"/>
                  <a:pt x="734060" y="1292910"/>
                </a:cubicBezTo>
                <a:cubicBezTo>
                  <a:pt x="1321435" y="810945"/>
                  <a:pt x="2123440" y="1169085"/>
                  <a:pt x="2937510" y="910640"/>
                </a:cubicBezTo>
                <a:cubicBezTo>
                  <a:pt x="3751580" y="652195"/>
                  <a:pt x="4057015" y="5765"/>
                  <a:pt x="4803140" y="50"/>
                </a:cubicBezTo>
                <a:cubicBezTo>
                  <a:pt x="5549265" y="-5665"/>
                  <a:pt x="5925185" y="482015"/>
                  <a:pt x="6668770" y="881430"/>
                </a:cubicBezTo>
                <a:cubicBezTo>
                  <a:pt x="7412355" y="1280845"/>
                  <a:pt x="8243570" y="1251635"/>
                  <a:pt x="8519795" y="1997760"/>
                </a:cubicBezTo>
                <a:cubicBezTo>
                  <a:pt x="8796020" y="2743885"/>
                  <a:pt x="8634095" y="4048175"/>
                  <a:pt x="8049260" y="4612055"/>
                </a:cubicBezTo>
                <a:cubicBezTo>
                  <a:pt x="7464425" y="5175935"/>
                  <a:pt x="6504305" y="4641265"/>
                  <a:pt x="5596255" y="4817795"/>
                </a:cubicBezTo>
                <a:cubicBezTo>
                  <a:pt x="4688205" y="4994325"/>
                  <a:pt x="4479925" y="5367070"/>
                  <a:pt x="3510280" y="5493435"/>
                </a:cubicBezTo>
                <a:cubicBezTo>
                  <a:pt x="2540635" y="5619800"/>
                  <a:pt x="1451610" y="5893485"/>
                  <a:pt x="749300" y="5449620"/>
                </a:cubicBezTo>
                <a:cubicBezTo>
                  <a:pt x="46990" y="5005755"/>
                  <a:pt x="94615" y="3709085"/>
                  <a:pt x="0" y="3275380"/>
                </a:cubicBezTo>
              </a:path>
            </a:pathLst>
          </a:custGeom>
          <a:noFill/>
          <a:ln w="25400">
            <a:gradFill>
              <a:gsLst>
                <a:gs pos="0">
                  <a:srgbClr val="A56F26"/>
                </a:gs>
                <a:gs pos="50000">
                  <a:srgbClr val="FADA5A"/>
                </a:gs>
                <a:gs pos="100000">
                  <a:srgbClr val="E8B741"/>
                </a:gs>
              </a:gsLst>
              <a:lin ang="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793115" y="1930718"/>
            <a:ext cx="10605770" cy="2996565"/>
          </a:xfrm>
          <a:prstGeom prst="rect">
            <a:avLst/>
          </a:prstGeom>
          <a:solidFill>
            <a:srgbClr val="EBE7E4"/>
          </a:solid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/>
        </p:nvSpPr>
        <p:spPr>
          <a:xfrm>
            <a:off x="2600008" y="2443659"/>
            <a:ext cx="699198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汉仪综艺体简" panose="02010600000101010101" charset="-122"/>
              </a:rPr>
              <a:t>研讨课：电子骰子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3687763" y="3516174"/>
            <a:ext cx="48164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dirty="0">
                <a:solidFill>
                  <a:srgbClr val="4F586B"/>
                </a:solidFill>
                <a:latin typeface="汉仪晓波花月圆W" panose="00020600040101010101" charset="-122"/>
                <a:ea typeface="汉仪晓波花月圆W" panose="00020600040101010101" charset="-122"/>
              </a:rPr>
              <a:t>Personal work report template</a:t>
            </a:r>
          </a:p>
        </p:txBody>
      </p:sp>
      <p:sp>
        <p:nvSpPr>
          <p:cNvPr id="12" name="圆角矩形 11"/>
          <p:cNvSpPr/>
          <p:nvPr/>
        </p:nvSpPr>
        <p:spPr>
          <a:xfrm>
            <a:off x="7944686" y="4129431"/>
            <a:ext cx="2734600" cy="441960"/>
          </a:xfrm>
          <a:prstGeom prst="roundRect">
            <a:avLst>
              <a:gd name="adj" fmla="val 50000"/>
            </a:avLst>
          </a:prstGeom>
          <a:solidFill>
            <a:srgbClr val="DAC8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第三组汇报人</a:t>
            </a:r>
            <a:r>
              <a:rPr lang="en-US" altLang="zh-CN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-</a:t>
            </a:r>
            <a:r>
              <a:rPr lang="zh-CN" altLang="en-US" b="1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林昭辉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5326380" y="1703070"/>
            <a:ext cx="6666230" cy="4862830"/>
          </a:xfrm>
          <a:custGeom>
            <a:avLst/>
            <a:gdLst>
              <a:gd name="connisteX0" fmla="*/ 665 w 8143574"/>
              <a:gd name="connsiteY0" fmla="*/ 4347015 h 5940665"/>
              <a:gd name="connisteX1" fmla="*/ 2595275 w 8143574"/>
              <a:gd name="connsiteY1" fmla="*/ 3177980 h 5940665"/>
              <a:gd name="connisteX2" fmla="*/ 4715540 w 8143574"/>
              <a:gd name="connsiteY2" fmla="*/ 364295 h 5940665"/>
              <a:gd name="connisteX3" fmla="*/ 7143780 w 8143574"/>
              <a:gd name="connsiteY3" fmla="*/ 608770 h 5940665"/>
              <a:gd name="connisteX4" fmla="*/ 8004205 w 8143574"/>
              <a:gd name="connsiteY4" fmla="*/ 4231445 h 5940665"/>
              <a:gd name="connisteX5" fmla="*/ 5010815 w 8143574"/>
              <a:gd name="connsiteY5" fmla="*/ 4475920 h 5940665"/>
              <a:gd name="connisteX6" fmla="*/ 2415570 w 8143574"/>
              <a:gd name="connsiteY6" fmla="*/ 5940230 h 5940665"/>
              <a:gd name="connisteX7" fmla="*/ 665 w 8143574"/>
              <a:gd name="connsiteY7" fmla="*/ 4347015 h 594066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8143575" h="5940666">
                <a:moveTo>
                  <a:pt x="665" y="4347015"/>
                </a:moveTo>
                <a:cubicBezTo>
                  <a:pt x="36860" y="3794565"/>
                  <a:pt x="1652300" y="3974270"/>
                  <a:pt x="2595275" y="3177980"/>
                </a:cubicBezTo>
                <a:cubicBezTo>
                  <a:pt x="3538250" y="2381690"/>
                  <a:pt x="3805585" y="878010"/>
                  <a:pt x="4715540" y="364295"/>
                </a:cubicBezTo>
                <a:cubicBezTo>
                  <a:pt x="5625495" y="-149420"/>
                  <a:pt x="6485920" y="-164660"/>
                  <a:pt x="7143780" y="608770"/>
                </a:cubicBezTo>
                <a:cubicBezTo>
                  <a:pt x="7801640" y="1382200"/>
                  <a:pt x="8430925" y="3458015"/>
                  <a:pt x="8004205" y="4231445"/>
                </a:cubicBezTo>
                <a:cubicBezTo>
                  <a:pt x="7577485" y="5004875"/>
                  <a:pt x="6128415" y="4134290"/>
                  <a:pt x="5010815" y="4475920"/>
                </a:cubicBezTo>
                <a:cubicBezTo>
                  <a:pt x="3893215" y="4817550"/>
                  <a:pt x="3417600" y="5966265"/>
                  <a:pt x="2415570" y="5940230"/>
                </a:cubicBezTo>
                <a:cubicBezTo>
                  <a:pt x="1413540" y="5914195"/>
                  <a:pt x="-35530" y="4899465"/>
                  <a:pt x="665" y="4347015"/>
                </a:cubicBezTo>
                <a:close/>
              </a:path>
            </a:pathLst>
          </a:custGeom>
          <a:solidFill>
            <a:srgbClr val="DCD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任意多边形 1"/>
          <p:cNvSpPr/>
          <p:nvPr/>
        </p:nvSpPr>
        <p:spPr>
          <a:xfrm flipH="1" flipV="1">
            <a:off x="212725" y="3177540"/>
            <a:ext cx="3672205" cy="3388360"/>
          </a:xfrm>
          <a:custGeom>
            <a:avLst/>
            <a:gdLst>
              <a:gd name="connisteX0" fmla="*/ 166924 w 6180379"/>
              <a:gd name="connsiteY0" fmla="*/ 3667343 h 5702324"/>
              <a:gd name="connisteX1" fmla="*/ 268524 w 6180379"/>
              <a:gd name="connsiteY1" fmla="*/ 1519138 h 5702324"/>
              <a:gd name="connisteX2" fmla="*/ 1641394 w 6180379"/>
              <a:gd name="connsiteY2" fmla="*/ 247868 h 5702324"/>
              <a:gd name="connisteX3" fmla="*/ 3993434 w 6180379"/>
              <a:gd name="connsiteY3" fmla="*/ 235168 h 5702324"/>
              <a:gd name="connisteX4" fmla="*/ 4870369 w 6180379"/>
              <a:gd name="connsiteY4" fmla="*/ 2142073 h 5702324"/>
              <a:gd name="connisteX5" fmla="*/ 6180374 w 6180379"/>
              <a:gd name="connsiteY5" fmla="*/ 3641943 h 5702324"/>
              <a:gd name="connisteX6" fmla="*/ 4857669 w 6180379"/>
              <a:gd name="connsiteY6" fmla="*/ 5358348 h 5702324"/>
              <a:gd name="connisteX7" fmla="*/ 1628694 w 6180379"/>
              <a:gd name="connsiteY7" fmla="*/ 5498048 h 5702324"/>
              <a:gd name="connisteX8" fmla="*/ 166924 w 6180379"/>
              <a:gd name="connsiteY8" fmla="*/ 3667343 h 5702324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6180380" h="5702324">
                <a:moveTo>
                  <a:pt x="166924" y="3667343"/>
                </a:moveTo>
                <a:cubicBezTo>
                  <a:pt x="-104856" y="2871688"/>
                  <a:pt x="-26116" y="2203033"/>
                  <a:pt x="268524" y="1519138"/>
                </a:cubicBezTo>
                <a:cubicBezTo>
                  <a:pt x="563164" y="835243"/>
                  <a:pt x="896539" y="504408"/>
                  <a:pt x="1641394" y="247868"/>
                </a:cubicBezTo>
                <a:cubicBezTo>
                  <a:pt x="2386249" y="-8672"/>
                  <a:pt x="3347639" y="-143927"/>
                  <a:pt x="3993434" y="235168"/>
                </a:cubicBezTo>
                <a:cubicBezTo>
                  <a:pt x="4639229" y="614263"/>
                  <a:pt x="4432854" y="1460718"/>
                  <a:pt x="4870369" y="2142073"/>
                </a:cubicBezTo>
                <a:cubicBezTo>
                  <a:pt x="5307884" y="2823428"/>
                  <a:pt x="6182914" y="2998688"/>
                  <a:pt x="6180374" y="3641943"/>
                </a:cubicBezTo>
                <a:cubicBezTo>
                  <a:pt x="6177834" y="4285198"/>
                  <a:pt x="5768259" y="4986873"/>
                  <a:pt x="4857669" y="5358348"/>
                </a:cubicBezTo>
                <a:cubicBezTo>
                  <a:pt x="3947079" y="5729823"/>
                  <a:pt x="2566589" y="5836503"/>
                  <a:pt x="1628694" y="5498048"/>
                </a:cubicBezTo>
                <a:cubicBezTo>
                  <a:pt x="690799" y="5159593"/>
                  <a:pt x="438704" y="4462998"/>
                  <a:pt x="166924" y="3667343"/>
                </a:cubicBezTo>
                <a:close/>
              </a:path>
            </a:pathLst>
          </a:custGeom>
          <a:solidFill>
            <a:srgbClr val="DAC8C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5326380" y="665163"/>
            <a:ext cx="1539240" cy="12084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zh-CN" sz="4800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</a:rPr>
              <a:t>目录</a:t>
            </a:r>
          </a:p>
          <a:p>
            <a:pPr algn="ctr">
              <a:lnSpc>
                <a:spcPct val="110000"/>
              </a:lnSpc>
            </a:pPr>
            <a:r>
              <a:rPr lang="zh-CN" altLang="en-US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</a:rPr>
              <a:t>C</a:t>
            </a:r>
            <a:r>
              <a:rPr lang="en-US" altLang="zh-CN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</a:rPr>
              <a:t>ATALOG</a:t>
            </a:r>
          </a:p>
        </p:txBody>
      </p:sp>
      <p:sp>
        <p:nvSpPr>
          <p:cNvPr id="10" name="任意多边形 9"/>
          <p:cNvSpPr/>
          <p:nvPr/>
        </p:nvSpPr>
        <p:spPr>
          <a:xfrm flipH="1">
            <a:off x="2005330" y="1873885"/>
            <a:ext cx="7950200" cy="4340225"/>
          </a:xfrm>
          <a:custGeom>
            <a:avLst/>
            <a:gdLst>
              <a:gd name="connisteX0" fmla="*/ 1612 w 7950148"/>
              <a:gd name="connsiteY0" fmla="*/ 4167581 h 5757153"/>
              <a:gd name="connisteX1" fmla="*/ 2188552 w 7950148"/>
              <a:gd name="connsiteY1" fmla="*/ 2655011 h 5757153"/>
              <a:gd name="connisteX2" fmla="*/ 4794592 w 7950148"/>
              <a:gd name="connsiteY2" fmla="*/ 366471 h 5757153"/>
              <a:gd name="connisteX3" fmla="*/ 7184732 w 7950148"/>
              <a:gd name="connsiteY3" fmla="*/ 404571 h 5757153"/>
              <a:gd name="connisteX4" fmla="*/ 7769567 w 7950148"/>
              <a:gd name="connsiteY4" fmla="*/ 3252546 h 5757153"/>
              <a:gd name="connisteX5" fmla="*/ 4985092 w 7950148"/>
              <a:gd name="connsiteY5" fmla="*/ 4243781 h 5757153"/>
              <a:gd name="connisteX6" fmla="*/ 2455252 w 7950148"/>
              <a:gd name="connsiteY6" fmla="*/ 5756986 h 5757153"/>
              <a:gd name="connisteX7" fmla="*/ 1612 w 7950148"/>
              <a:gd name="connsiteY7" fmla="*/ 4167581 h 575715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</a:cxnLst>
            <a:rect l="l" t="t" r="r" b="b"/>
            <a:pathLst>
              <a:path w="7950148" h="5757154">
                <a:moveTo>
                  <a:pt x="1612" y="4167581"/>
                </a:moveTo>
                <a:cubicBezTo>
                  <a:pt x="-51728" y="3547186"/>
                  <a:pt x="1229702" y="3415106"/>
                  <a:pt x="2188552" y="2655011"/>
                </a:cubicBezTo>
                <a:cubicBezTo>
                  <a:pt x="3147402" y="1894916"/>
                  <a:pt x="3795102" y="816686"/>
                  <a:pt x="4794592" y="366471"/>
                </a:cubicBezTo>
                <a:cubicBezTo>
                  <a:pt x="5794082" y="-83744"/>
                  <a:pt x="6589737" y="-172644"/>
                  <a:pt x="7184732" y="404571"/>
                </a:cubicBezTo>
                <a:cubicBezTo>
                  <a:pt x="7779727" y="981786"/>
                  <a:pt x="8209622" y="2484831"/>
                  <a:pt x="7769567" y="3252546"/>
                </a:cubicBezTo>
                <a:cubicBezTo>
                  <a:pt x="7329512" y="4020261"/>
                  <a:pt x="6048082" y="3742766"/>
                  <a:pt x="4985092" y="4243781"/>
                </a:cubicBezTo>
                <a:cubicBezTo>
                  <a:pt x="3922102" y="4744796"/>
                  <a:pt x="3452202" y="5772226"/>
                  <a:pt x="2455252" y="5756986"/>
                </a:cubicBezTo>
                <a:cubicBezTo>
                  <a:pt x="1458302" y="5741746"/>
                  <a:pt x="54952" y="4787976"/>
                  <a:pt x="1612" y="4167581"/>
                </a:cubicBezTo>
                <a:close/>
              </a:path>
            </a:pathLst>
          </a:custGeom>
          <a:noFill/>
          <a:ln>
            <a:gradFill>
              <a:gsLst>
                <a:gs pos="0">
                  <a:srgbClr val="A56F26"/>
                </a:gs>
                <a:gs pos="50000">
                  <a:srgbClr val="FADA5A"/>
                </a:gs>
                <a:gs pos="100000">
                  <a:srgbClr val="E8B741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869633" y="2571115"/>
            <a:ext cx="10452735" cy="2640330"/>
            <a:chOff x="1809" y="4049"/>
            <a:chExt cx="16461" cy="4158"/>
          </a:xfrm>
        </p:grpSpPr>
        <p:sp>
          <p:nvSpPr>
            <p:cNvPr id="5" name="矩形 4"/>
            <p:cNvSpPr/>
            <p:nvPr/>
          </p:nvSpPr>
          <p:spPr>
            <a:xfrm>
              <a:off x="1809" y="4049"/>
              <a:ext cx="3529" cy="4158"/>
            </a:xfrm>
            <a:prstGeom prst="rect">
              <a:avLst/>
            </a:prstGeom>
            <a:solidFill>
              <a:srgbClr val="EBE7E4"/>
            </a:solidFill>
            <a:ln w="127000">
              <a:solidFill>
                <a:schemeClr val="bg1"/>
              </a:solidFill>
            </a:ln>
            <a:effectLst>
              <a:outerShdw blurRad="190500" dist="1016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6118" y="4049"/>
              <a:ext cx="3529" cy="4158"/>
            </a:xfrm>
            <a:prstGeom prst="rect">
              <a:avLst/>
            </a:prstGeom>
            <a:solidFill>
              <a:srgbClr val="EBE7E4"/>
            </a:solidFill>
            <a:ln w="127000">
              <a:solidFill>
                <a:schemeClr val="bg1"/>
              </a:solidFill>
            </a:ln>
            <a:effectLst>
              <a:outerShdw blurRad="190500" dist="1016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10428" y="4049"/>
              <a:ext cx="3529" cy="4158"/>
            </a:xfrm>
            <a:prstGeom prst="rect">
              <a:avLst/>
            </a:prstGeom>
            <a:solidFill>
              <a:srgbClr val="EBE7E4"/>
            </a:solidFill>
            <a:ln w="127000">
              <a:solidFill>
                <a:schemeClr val="bg1"/>
              </a:solidFill>
            </a:ln>
            <a:effectLst>
              <a:outerShdw blurRad="190500" dist="1016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14742" y="4049"/>
              <a:ext cx="3529" cy="4158"/>
            </a:xfrm>
            <a:prstGeom prst="rect">
              <a:avLst/>
            </a:prstGeom>
            <a:solidFill>
              <a:srgbClr val="EBE7E4"/>
            </a:solidFill>
            <a:ln w="127000">
              <a:solidFill>
                <a:schemeClr val="bg1"/>
              </a:solidFill>
            </a:ln>
            <a:effectLst>
              <a:outerShdw blurRad="190500" dist="1016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1753870" y="2988945"/>
            <a:ext cx="58991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3200" b="1">
                <a:solidFill>
                  <a:srgbClr val="4F586B"/>
                </a:solidFill>
                <a:latin typeface="汉仪长美黑简" panose="02010600000101010101" charset="-122"/>
                <a:ea typeface="汉仪长美黑简" panose="02010600000101010101" charset="-122"/>
                <a:sym typeface="+mn-ea"/>
              </a:rPr>
              <a:t>Ⅰ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1062990" y="3623310"/>
            <a:ext cx="185483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汉仪综艺体简" panose="02010600000101010101" charset="-122"/>
                <a:sym typeface="+mn-ea"/>
              </a:rPr>
              <a:t>电子骰子</a:t>
            </a:r>
          </a:p>
          <a:p>
            <a:pPr algn="ctr">
              <a:lnSpc>
                <a:spcPct val="130000"/>
              </a:lnSpc>
            </a:pPr>
            <a:r>
              <a:rPr lang="zh-CN" altLang="en-US" sz="24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汉仪综艺体简" panose="02010600000101010101" charset="-122"/>
                <a:sym typeface="+mn-ea"/>
              </a:rPr>
              <a:t>简介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4431665" y="2988945"/>
            <a:ext cx="58991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3200" b="1">
                <a:solidFill>
                  <a:srgbClr val="4F586B"/>
                </a:solidFill>
                <a:latin typeface="汉仪长美黑简" panose="02010600000101010101" charset="-122"/>
                <a:ea typeface="汉仪长美黑简" panose="02010600000101010101" charset="-122"/>
                <a:sym typeface="+mn-ea"/>
              </a:rPr>
              <a:t>Ⅱ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3716020" y="3623310"/>
            <a:ext cx="2021205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汉仪综艺体简" panose="02010600000101010101" charset="-122"/>
                <a:sym typeface="+mn-ea"/>
              </a:rPr>
              <a:t>CD4017介绍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7168515" y="2988945"/>
            <a:ext cx="58991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3200" b="1">
                <a:solidFill>
                  <a:srgbClr val="4F586B"/>
                </a:solidFill>
                <a:latin typeface="汉仪长美黑简" panose="02010600000101010101" charset="-122"/>
                <a:ea typeface="汉仪长美黑简" panose="02010600000101010101" charset="-122"/>
                <a:sym typeface="+mn-ea"/>
              </a:rPr>
              <a:t>Ⅲ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9907905" y="2988945"/>
            <a:ext cx="589915" cy="5835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altLang="zh-CN" sz="3200" b="1">
                <a:solidFill>
                  <a:srgbClr val="4F586B"/>
                </a:solidFill>
                <a:latin typeface="汉仪长美黑简" panose="02010600000101010101" charset="-122"/>
                <a:ea typeface="汉仪长美黑简" panose="02010600000101010101" charset="-122"/>
                <a:sym typeface="+mn-ea"/>
              </a:rPr>
              <a:t>Ⅳ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9302115" y="3623310"/>
            <a:ext cx="1802130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汉仪综艺体简" panose="02010600000101010101" charset="-122"/>
                <a:sym typeface="+mn-ea"/>
              </a:rPr>
              <a:t>简易演示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6452870" y="3623310"/>
            <a:ext cx="2021205" cy="5708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汉仪综艺体简" panose="02010600000101010101" charset="-122"/>
                <a:sym typeface="+mn-ea"/>
              </a:rPr>
              <a:t>电路分析</a:t>
            </a:r>
            <a:endParaRPr lang="en-US" altLang="zh-CN" sz="1400">
              <a:solidFill>
                <a:srgbClr val="4F586B"/>
              </a:solidFill>
              <a:latin typeface="汉仪综艺体简" panose="02010600000101010101" charset="-122"/>
              <a:ea typeface="汉仪综艺体简" panose="02010600000101010101" charset="-122"/>
              <a:cs typeface="汉仪综艺体简" panose="0201060000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1137920" y="808355"/>
            <a:ext cx="9916160" cy="5241290"/>
          </a:xfrm>
          <a:custGeom>
            <a:avLst/>
            <a:gdLst>
              <a:gd name="connisteX0" fmla="*/ 1104 w 9916346"/>
              <a:gd name="connsiteY0" fmla="*/ 1768604 h 5241593"/>
              <a:gd name="connisteX1" fmla="*/ 1375879 w 9916346"/>
              <a:gd name="connsiteY1" fmla="*/ 21719 h 5241593"/>
              <a:gd name="connisteX2" fmla="*/ 4009224 w 9916346"/>
              <a:gd name="connsiteY2" fmla="*/ 946914 h 5241593"/>
              <a:gd name="connisteX3" fmla="*/ 6668604 w 9916346"/>
              <a:gd name="connsiteY3" fmla="*/ 1396494 h 5241593"/>
              <a:gd name="connisteX4" fmla="*/ 9726129 w 9916346"/>
              <a:gd name="connsiteY4" fmla="*/ 2013079 h 5241593"/>
              <a:gd name="connisteX5" fmla="*/ 8878404 w 9916346"/>
              <a:gd name="connsiteY5" fmla="*/ 4518154 h 5241593"/>
              <a:gd name="connisteX6" fmla="*/ 5011254 w 9916346"/>
              <a:gd name="connsiteY6" fmla="*/ 4274314 h 5241593"/>
              <a:gd name="connisteX7" fmla="*/ 1529549 w 9916346"/>
              <a:gd name="connsiteY7" fmla="*/ 5122039 h 5241593"/>
              <a:gd name="connisteX8" fmla="*/ 1104 w 9916346"/>
              <a:gd name="connsiteY8" fmla="*/ 1768604 h 524159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9916346" h="5241594">
                <a:moveTo>
                  <a:pt x="1105" y="1768604"/>
                </a:moveTo>
                <a:cubicBezTo>
                  <a:pt x="-29375" y="748794"/>
                  <a:pt x="574510" y="186184"/>
                  <a:pt x="1375880" y="21719"/>
                </a:cubicBezTo>
                <a:cubicBezTo>
                  <a:pt x="2177250" y="-142746"/>
                  <a:pt x="2950680" y="671959"/>
                  <a:pt x="4009225" y="946914"/>
                </a:cubicBezTo>
                <a:cubicBezTo>
                  <a:pt x="5067770" y="1221869"/>
                  <a:pt x="5524970" y="1183134"/>
                  <a:pt x="6668605" y="1396494"/>
                </a:cubicBezTo>
                <a:cubicBezTo>
                  <a:pt x="7812240" y="1609854"/>
                  <a:pt x="9284170" y="1388874"/>
                  <a:pt x="9726130" y="2013079"/>
                </a:cubicBezTo>
                <a:cubicBezTo>
                  <a:pt x="10168090" y="2637284"/>
                  <a:pt x="9821380" y="4066034"/>
                  <a:pt x="8878405" y="4518154"/>
                </a:cubicBezTo>
                <a:cubicBezTo>
                  <a:pt x="7935430" y="4970274"/>
                  <a:pt x="6481280" y="4153664"/>
                  <a:pt x="5011255" y="4274314"/>
                </a:cubicBezTo>
                <a:cubicBezTo>
                  <a:pt x="3541230" y="4394964"/>
                  <a:pt x="2531580" y="5623054"/>
                  <a:pt x="1529550" y="5122039"/>
                </a:cubicBezTo>
                <a:cubicBezTo>
                  <a:pt x="527520" y="4621024"/>
                  <a:pt x="31585" y="2788414"/>
                  <a:pt x="1105" y="1768604"/>
                </a:cubicBezTo>
                <a:close/>
              </a:path>
            </a:pathLst>
          </a:custGeom>
          <a:solidFill>
            <a:srgbClr val="C0A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flipH="1" flipV="1">
            <a:off x="1885950" y="1082040"/>
            <a:ext cx="8582660" cy="4967605"/>
          </a:xfrm>
          <a:custGeom>
            <a:avLst/>
            <a:gdLst>
              <a:gd name="connisteX0" fmla="*/ 888 w 10123654"/>
              <a:gd name="connsiteY0" fmla="*/ 1885471 h 5572399"/>
              <a:gd name="connisteX1" fmla="*/ 1491233 w 10123654"/>
              <a:gd name="connsiteY1" fmla="*/ 22381 h 5572399"/>
              <a:gd name="connisteX2" fmla="*/ 3649598 w 10123654"/>
              <a:gd name="connsiteY2" fmla="*/ 1037746 h 5572399"/>
              <a:gd name="connisteX3" fmla="*/ 6655688 w 10123654"/>
              <a:gd name="connsiteY3" fmla="*/ 1757201 h 5572399"/>
              <a:gd name="connisteX4" fmla="*/ 9880218 w 10123654"/>
              <a:gd name="connsiteY4" fmla="*/ 1731166 h 5572399"/>
              <a:gd name="connisteX5" fmla="*/ 9315068 w 10123654"/>
              <a:gd name="connsiteY5" fmla="*/ 4968396 h 5572399"/>
              <a:gd name="connisteX6" fmla="*/ 6437248 w 10123654"/>
              <a:gd name="connsiteY6" fmla="*/ 4544851 h 5572399"/>
              <a:gd name="connisteX7" fmla="*/ 4343018 w 10123654"/>
              <a:gd name="connsiteY7" fmla="*/ 5289706 h 5572399"/>
              <a:gd name="connisteX8" fmla="*/ 1645538 w 10123654"/>
              <a:gd name="connsiteY8" fmla="*/ 5212871 h 5572399"/>
              <a:gd name="connisteX9" fmla="*/ 888 w 10123654"/>
              <a:gd name="connsiteY9" fmla="*/ 1885471 h 557239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10123654" h="5572400">
                <a:moveTo>
                  <a:pt x="888" y="1885472"/>
                </a:moveTo>
                <a:cubicBezTo>
                  <a:pt x="-30227" y="847247"/>
                  <a:pt x="761618" y="191927"/>
                  <a:pt x="1491233" y="22382"/>
                </a:cubicBezTo>
                <a:cubicBezTo>
                  <a:pt x="2220848" y="-147163"/>
                  <a:pt x="2616453" y="691037"/>
                  <a:pt x="3649598" y="1037747"/>
                </a:cubicBezTo>
                <a:cubicBezTo>
                  <a:pt x="4682743" y="1384457"/>
                  <a:pt x="5409818" y="1618772"/>
                  <a:pt x="6655688" y="1757202"/>
                </a:cubicBezTo>
                <a:cubicBezTo>
                  <a:pt x="7901558" y="1895632"/>
                  <a:pt x="9348088" y="1089182"/>
                  <a:pt x="9880218" y="1731167"/>
                </a:cubicBezTo>
                <a:cubicBezTo>
                  <a:pt x="10412348" y="2373152"/>
                  <a:pt x="10003408" y="4405787"/>
                  <a:pt x="9315068" y="4968397"/>
                </a:cubicBezTo>
                <a:cubicBezTo>
                  <a:pt x="8626728" y="5531007"/>
                  <a:pt x="7431658" y="4480717"/>
                  <a:pt x="6437248" y="4544852"/>
                </a:cubicBezTo>
                <a:cubicBezTo>
                  <a:pt x="5442838" y="4608987"/>
                  <a:pt x="5301233" y="5156357"/>
                  <a:pt x="4343018" y="5289707"/>
                </a:cubicBezTo>
                <a:cubicBezTo>
                  <a:pt x="3384803" y="5423057"/>
                  <a:pt x="2514218" y="5893592"/>
                  <a:pt x="1645538" y="5212872"/>
                </a:cubicBezTo>
                <a:cubicBezTo>
                  <a:pt x="776858" y="4532152"/>
                  <a:pt x="32003" y="2923697"/>
                  <a:pt x="888" y="1885472"/>
                </a:cubicBezTo>
                <a:close/>
              </a:path>
            </a:pathLst>
          </a:custGeom>
          <a:noFill/>
          <a:ln>
            <a:gradFill>
              <a:gsLst>
                <a:gs pos="0">
                  <a:srgbClr val="A56F26"/>
                </a:gs>
                <a:gs pos="50000">
                  <a:srgbClr val="FADA5A"/>
                </a:gs>
                <a:gs pos="100000">
                  <a:srgbClr val="E8B741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103438" y="1931035"/>
            <a:ext cx="7985125" cy="2996565"/>
          </a:xfrm>
          <a:prstGeom prst="rect">
            <a:avLst/>
          </a:prstGeom>
          <a:solidFill>
            <a:srgbClr val="EBE7E4"/>
          </a:solid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680585" y="2632075"/>
            <a:ext cx="2830830" cy="181483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4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电子骰子</a:t>
            </a:r>
          </a:p>
          <a:p>
            <a:pPr algn="ctr">
              <a:lnSpc>
                <a:spcPct val="100000"/>
              </a:lnSpc>
            </a:pPr>
            <a:r>
              <a:rPr lang="zh-CN" altLang="en-US" sz="4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简介</a:t>
            </a:r>
            <a:r>
              <a:rPr lang="zh-CN" altLang="en-US" sz="28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</a:t>
            </a:r>
          </a:p>
          <a:p>
            <a:pPr algn="ctr">
              <a:lnSpc>
                <a:spcPct val="100000"/>
              </a:lnSpc>
            </a:pPr>
            <a:r>
              <a:rPr lang="en-US" altLang="zh-CN" sz="16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Introduction to electronic dice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83005" y="515620"/>
            <a:ext cx="1821180" cy="6915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电子骰子简介</a:t>
            </a:r>
            <a:r>
              <a:rPr lang="zh-CN" altLang="en-US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</a:t>
            </a:r>
          </a:p>
          <a:p>
            <a:pPr algn="l">
              <a:lnSpc>
                <a:spcPct val="130000"/>
              </a:lnSpc>
            </a:pPr>
            <a:r>
              <a:rPr lang="en-US" altLang="zh-CN" sz="1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Work overview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289560" y="284480"/>
            <a:ext cx="892810" cy="961390"/>
            <a:chOff x="456" y="448"/>
            <a:chExt cx="1406" cy="1514"/>
          </a:xfrm>
        </p:grpSpPr>
        <p:sp>
          <p:nvSpPr>
            <p:cNvPr id="4" name="任意多边形 3"/>
            <p:cNvSpPr/>
            <p:nvPr/>
          </p:nvSpPr>
          <p:spPr>
            <a:xfrm flipH="1">
              <a:off x="456" y="448"/>
              <a:ext cx="1088" cy="151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DC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 flipV="1">
              <a:off x="1068" y="990"/>
              <a:ext cx="795" cy="73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AEB2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矩形 9"/>
          <p:cNvSpPr/>
          <p:nvPr/>
        </p:nvSpPr>
        <p:spPr>
          <a:xfrm>
            <a:off x="1183005" y="1702435"/>
            <a:ext cx="4580890" cy="411480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6942455" y="1702435"/>
            <a:ext cx="3892550" cy="4115516"/>
            <a:chOff x="1863" y="6336"/>
            <a:chExt cx="6130" cy="3047"/>
          </a:xfrm>
        </p:grpSpPr>
        <p:sp>
          <p:nvSpPr>
            <p:cNvPr id="12" name="矩形 11"/>
            <p:cNvSpPr/>
            <p:nvPr/>
          </p:nvSpPr>
          <p:spPr>
            <a:xfrm>
              <a:off x="1863" y="6336"/>
              <a:ext cx="6130" cy="3047"/>
            </a:xfrm>
            <a:prstGeom prst="rect">
              <a:avLst/>
            </a:prstGeom>
            <a:solidFill>
              <a:srgbClr val="EBE7E4"/>
            </a:solidFill>
            <a:ln w="127000">
              <a:solidFill>
                <a:schemeClr val="bg1"/>
              </a:solidFill>
            </a:ln>
            <a:effectLst>
              <a:outerShdw blurRad="190500" dist="1016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2366" y="6598"/>
              <a:ext cx="5124" cy="242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400" b="1">
                  <a:solidFill>
                    <a:srgbClr val="4F586B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电子骰子</a:t>
              </a:r>
            </a:p>
            <a:p>
              <a:pPr algn="just">
                <a:lnSpc>
                  <a:spcPct val="150000"/>
                </a:lnSpc>
              </a:pPr>
              <a:endParaRPr lang="zh-CN" altLang="en-US" sz="24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  <a:p>
              <a:pPr algn="just">
                <a:lnSpc>
                  <a:spcPct val="150000"/>
                </a:lnSpc>
              </a:pPr>
              <a:r>
                <a:rPr lang="zh-CN" altLang="en-US" b="1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一直按着按键S不放，会一直旋转骰子，松开后，旋转速度减慢最终停留在某一个点数上。有几盏</a:t>
              </a:r>
              <a:r>
                <a:rPr lang="en-US" altLang="zh-CN" b="1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LED</a:t>
              </a:r>
              <a:r>
                <a:rPr lang="zh-CN" altLang="en-US" b="1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灯亮就代表多少点数。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1137920" y="808355"/>
            <a:ext cx="9916160" cy="5241290"/>
          </a:xfrm>
          <a:custGeom>
            <a:avLst/>
            <a:gdLst>
              <a:gd name="connisteX0" fmla="*/ 1104 w 9916346"/>
              <a:gd name="connsiteY0" fmla="*/ 1768604 h 5241593"/>
              <a:gd name="connisteX1" fmla="*/ 1375879 w 9916346"/>
              <a:gd name="connsiteY1" fmla="*/ 21719 h 5241593"/>
              <a:gd name="connisteX2" fmla="*/ 4009224 w 9916346"/>
              <a:gd name="connsiteY2" fmla="*/ 946914 h 5241593"/>
              <a:gd name="connisteX3" fmla="*/ 6668604 w 9916346"/>
              <a:gd name="connsiteY3" fmla="*/ 1396494 h 5241593"/>
              <a:gd name="connisteX4" fmla="*/ 9726129 w 9916346"/>
              <a:gd name="connsiteY4" fmla="*/ 2013079 h 5241593"/>
              <a:gd name="connisteX5" fmla="*/ 8878404 w 9916346"/>
              <a:gd name="connsiteY5" fmla="*/ 4518154 h 5241593"/>
              <a:gd name="connisteX6" fmla="*/ 5011254 w 9916346"/>
              <a:gd name="connsiteY6" fmla="*/ 4274314 h 5241593"/>
              <a:gd name="connisteX7" fmla="*/ 1529549 w 9916346"/>
              <a:gd name="connsiteY7" fmla="*/ 5122039 h 5241593"/>
              <a:gd name="connisteX8" fmla="*/ 1104 w 9916346"/>
              <a:gd name="connsiteY8" fmla="*/ 1768604 h 524159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9916346" h="5241594">
                <a:moveTo>
                  <a:pt x="1105" y="1768604"/>
                </a:moveTo>
                <a:cubicBezTo>
                  <a:pt x="-29375" y="748794"/>
                  <a:pt x="574510" y="186184"/>
                  <a:pt x="1375880" y="21719"/>
                </a:cubicBezTo>
                <a:cubicBezTo>
                  <a:pt x="2177250" y="-142746"/>
                  <a:pt x="2950680" y="671959"/>
                  <a:pt x="4009225" y="946914"/>
                </a:cubicBezTo>
                <a:cubicBezTo>
                  <a:pt x="5067770" y="1221869"/>
                  <a:pt x="5524970" y="1183134"/>
                  <a:pt x="6668605" y="1396494"/>
                </a:cubicBezTo>
                <a:cubicBezTo>
                  <a:pt x="7812240" y="1609854"/>
                  <a:pt x="9284170" y="1388874"/>
                  <a:pt x="9726130" y="2013079"/>
                </a:cubicBezTo>
                <a:cubicBezTo>
                  <a:pt x="10168090" y="2637284"/>
                  <a:pt x="9821380" y="4066034"/>
                  <a:pt x="8878405" y="4518154"/>
                </a:cubicBezTo>
                <a:cubicBezTo>
                  <a:pt x="7935430" y="4970274"/>
                  <a:pt x="6481280" y="4153664"/>
                  <a:pt x="5011255" y="4274314"/>
                </a:cubicBezTo>
                <a:cubicBezTo>
                  <a:pt x="3541230" y="4394964"/>
                  <a:pt x="2531580" y="5623054"/>
                  <a:pt x="1529550" y="5122039"/>
                </a:cubicBezTo>
                <a:cubicBezTo>
                  <a:pt x="527520" y="4621024"/>
                  <a:pt x="31585" y="2788414"/>
                  <a:pt x="1105" y="1768604"/>
                </a:cubicBezTo>
                <a:close/>
              </a:path>
            </a:pathLst>
          </a:custGeom>
          <a:solidFill>
            <a:srgbClr val="C0A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flipH="1" flipV="1">
            <a:off x="1885950" y="1082040"/>
            <a:ext cx="8582660" cy="4967605"/>
          </a:xfrm>
          <a:custGeom>
            <a:avLst/>
            <a:gdLst>
              <a:gd name="connisteX0" fmla="*/ 888 w 10123654"/>
              <a:gd name="connsiteY0" fmla="*/ 1885471 h 5572399"/>
              <a:gd name="connisteX1" fmla="*/ 1491233 w 10123654"/>
              <a:gd name="connsiteY1" fmla="*/ 22381 h 5572399"/>
              <a:gd name="connisteX2" fmla="*/ 3649598 w 10123654"/>
              <a:gd name="connsiteY2" fmla="*/ 1037746 h 5572399"/>
              <a:gd name="connisteX3" fmla="*/ 6655688 w 10123654"/>
              <a:gd name="connsiteY3" fmla="*/ 1757201 h 5572399"/>
              <a:gd name="connisteX4" fmla="*/ 9880218 w 10123654"/>
              <a:gd name="connsiteY4" fmla="*/ 1731166 h 5572399"/>
              <a:gd name="connisteX5" fmla="*/ 9315068 w 10123654"/>
              <a:gd name="connsiteY5" fmla="*/ 4968396 h 5572399"/>
              <a:gd name="connisteX6" fmla="*/ 6437248 w 10123654"/>
              <a:gd name="connsiteY6" fmla="*/ 4544851 h 5572399"/>
              <a:gd name="connisteX7" fmla="*/ 4343018 w 10123654"/>
              <a:gd name="connsiteY7" fmla="*/ 5289706 h 5572399"/>
              <a:gd name="connisteX8" fmla="*/ 1645538 w 10123654"/>
              <a:gd name="connsiteY8" fmla="*/ 5212871 h 5572399"/>
              <a:gd name="connisteX9" fmla="*/ 888 w 10123654"/>
              <a:gd name="connsiteY9" fmla="*/ 1885471 h 557239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10123654" h="5572400">
                <a:moveTo>
                  <a:pt x="888" y="1885472"/>
                </a:moveTo>
                <a:cubicBezTo>
                  <a:pt x="-30227" y="847247"/>
                  <a:pt x="761618" y="191927"/>
                  <a:pt x="1491233" y="22382"/>
                </a:cubicBezTo>
                <a:cubicBezTo>
                  <a:pt x="2220848" y="-147163"/>
                  <a:pt x="2616453" y="691037"/>
                  <a:pt x="3649598" y="1037747"/>
                </a:cubicBezTo>
                <a:cubicBezTo>
                  <a:pt x="4682743" y="1384457"/>
                  <a:pt x="5409818" y="1618772"/>
                  <a:pt x="6655688" y="1757202"/>
                </a:cubicBezTo>
                <a:cubicBezTo>
                  <a:pt x="7901558" y="1895632"/>
                  <a:pt x="9348088" y="1089182"/>
                  <a:pt x="9880218" y="1731167"/>
                </a:cubicBezTo>
                <a:cubicBezTo>
                  <a:pt x="10412348" y="2373152"/>
                  <a:pt x="10003408" y="4405787"/>
                  <a:pt x="9315068" y="4968397"/>
                </a:cubicBezTo>
                <a:cubicBezTo>
                  <a:pt x="8626728" y="5531007"/>
                  <a:pt x="7431658" y="4480717"/>
                  <a:pt x="6437248" y="4544852"/>
                </a:cubicBezTo>
                <a:cubicBezTo>
                  <a:pt x="5442838" y="4608987"/>
                  <a:pt x="5301233" y="5156357"/>
                  <a:pt x="4343018" y="5289707"/>
                </a:cubicBezTo>
                <a:cubicBezTo>
                  <a:pt x="3384803" y="5423057"/>
                  <a:pt x="2514218" y="5893592"/>
                  <a:pt x="1645538" y="5212872"/>
                </a:cubicBezTo>
                <a:cubicBezTo>
                  <a:pt x="776858" y="4532152"/>
                  <a:pt x="32003" y="2923697"/>
                  <a:pt x="888" y="1885472"/>
                </a:cubicBezTo>
                <a:close/>
              </a:path>
            </a:pathLst>
          </a:custGeom>
          <a:noFill/>
          <a:ln>
            <a:gradFill>
              <a:gsLst>
                <a:gs pos="0">
                  <a:srgbClr val="A56F26"/>
                </a:gs>
                <a:gs pos="50000">
                  <a:srgbClr val="FADA5A"/>
                </a:gs>
                <a:gs pos="100000">
                  <a:srgbClr val="E8B741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103438" y="1931035"/>
            <a:ext cx="7985125" cy="2996565"/>
          </a:xfrm>
          <a:prstGeom prst="rect">
            <a:avLst/>
          </a:prstGeom>
          <a:solidFill>
            <a:srgbClr val="EBE7E4"/>
          </a:solid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680585" y="2632075"/>
            <a:ext cx="283083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4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汉仪综艺体简" panose="02010600000101010101" charset="-122"/>
                <a:sym typeface="+mn-ea"/>
              </a:rPr>
              <a:t>CD4017介绍</a:t>
            </a:r>
            <a:r>
              <a:rPr lang="zh-CN" altLang="en-US" sz="2800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  <a:sym typeface="+mn-ea"/>
              </a:rPr>
              <a:t> </a:t>
            </a:r>
          </a:p>
          <a:p>
            <a:pPr algn="ctr">
              <a:lnSpc>
                <a:spcPct val="100000"/>
              </a:lnSpc>
            </a:pPr>
            <a:r>
              <a:rPr lang="en-US" altLang="zh-CN" sz="1600" b="1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  <a:sym typeface="+mn-ea"/>
              </a:rPr>
              <a:t>Itroduce to CD4017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流程图: 延期 1"/>
          <p:cNvSpPr/>
          <p:nvPr/>
        </p:nvSpPr>
        <p:spPr>
          <a:xfrm rot="5400000">
            <a:off x="6273165" y="-189230"/>
            <a:ext cx="4198620" cy="4576445"/>
          </a:xfrm>
          <a:prstGeom prst="flowChartDelay">
            <a:avLst/>
          </a:prstGeom>
          <a:solidFill>
            <a:srgbClr val="DCD0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6615430" y="173355"/>
            <a:ext cx="3514725" cy="3444240"/>
          </a:xfrm>
          <a:prstGeom prst="ellipse">
            <a:avLst/>
          </a:prstGeom>
          <a:blipFill rotWithShape="1">
            <a:blip r:embed="rId2"/>
            <a:stretch>
              <a:fillRect/>
            </a:stretch>
          </a:blip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716915" y="1544955"/>
            <a:ext cx="4429760" cy="4728210"/>
            <a:chOff x="1190" y="3263"/>
            <a:chExt cx="6976" cy="7446"/>
          </a:xfrm>
        </p:grpSpPr>
        <p:sp>
          <p:nvSpPr>
            <p:cNvPr id="13" name="圆角矩形 12"/>
            <p:cNvSpPr/>
            <p:nvPr/>
          </p:nvSpPr>
          <p:spPr>
            <a:xfrm>
              <a:off x="1190" y="3263"/>
              <a:ext cx="2791" cy="696"/>
            </a:xfrm>
            <a:prstGeom prst="roundRect">
              <a:avLst>
                <a:gd name="adj" fmla="val 50000"/>
              </a:avLst>
            </a:prstGeom>
            <a:solidFill>
              <a:srgbClr val="4F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b="1">
                  <a:latin typeface="黑体" panose="02010609060101010101" charset="-122"/>
                  <a:ea typeface="黑体" panose="02010609060101010101" charset="-122"/>
                  <a:cs typeface="汉仪综艺体简" panose="02010600000101010101" charset="-122"/>
                </a:rPr>
                <a:t>简介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190" y="4022"/>
              <a:ext cx="6976" cy="668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zh-CN" altLang="en-US" sz="2000" b="1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  <a:sym typeface="+mn-ea"/>
                </a:rPr>
                <a:t>CD4017是一种十进制计数器/脉冲分配器。CD4017是5 位Johnson 计数器，具有10 个译码输出端，CP、CR、INH 输入端。时钟输入端的斯密特触发器具有脉冲整形功能，对输入时钟脉冲上升和下降时间无限制。CD4017 提供了16 引线多层陶瓷双列直插(D)、熔封陶瓷双列直插(J)、塑料双列直插(P)和陶瓷片状载体(C)4 种封装形式。</a:t>
              </a: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1183005" y="515620"/>
            <a:ext cx="1821180" cy="6915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CD4017介绍</a:t>
            </a:r>
            <a:r>
              <a:rPr lang="zh-CN" altLang="en-US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</a:t>
            </a:r>
          </a:p>
          <a:p>
            <a:pPr algn="l">
              <a:lnSpc>
                <a:spcPct val="130000"/>
              </a:lnSpc>
            </a:pPr>
            <a:r>
              <a:rPr lang="en-US" altLang="zh-CN" sz="1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Work overview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289560" y="284480"/>
            <a:ext cx="892810" cy="961390"/>
            <a:chOff x="456" y="448"/>
            <a:chExt cx="1406" cy="1514"/>
          </a:xfrm>
        </p:grpSpPr>
        <p:sp>
          <p:nvSpPr>
            <p:cNvPr id="5" name="任意多边形 4"/>
            <p:cNvSpPr/>
            <p:nvPr/>
          </p:nvSpPr>
          <p:spPr>
            <a:xfrm flipH="1">
              <a:off x="456" y="448"/>
              <a:ext cx="1088" cy="151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DC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任意多边形 7"/>
            <p:cNvSpPr/>
            <p:nvPr/>
          </p:nvSpPr>
          <p:spPr>
            <a:xfrm flipV="1">
              <a:off x="1068" y="990"/>
              <a:ext cx="795" cy="73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AEB2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638" y="4108133"/>
            <a:ext cx="5273675" cy="2164715"/>
          </a:xfrm>
          <a:prstGeom prst="rect">
            <a:avLst/>
          </a:prstGeom>
          <a:noFill/>
          <a:ln w="117475" cmpd="sng">
            <a:solidFill>
              <a:schemeClr val="accent2">
                <a:lumMod val="20000"/>
                <a:lumOff val="80000"/>
              </a:schemeClr>
            </a:solidFill>
            <a:prstDash val="solid"/>
          </a:ln>
          <a:effectLst>
            <a:softEdge rad="63500"/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任意多边形 4"/>
          <p:cNvSpPr/>
          <p:nvPr/>
        </p:nvSpPr>
        <p:spPr>
          <a:xfrm>
            <a:off x="1137920" y="808355"/>
            <a:ext cx="9916160" cy="5241290"/>
          </a:xfrm>
          <a:custGeom>
            <a:avLst/>
            <a:gdLst>
              <a:gd name="connisteX0" fmla="*/ 1104 w 9916346"/>
              <a:gd name="connsiteY0" fmla="*/ 1768604 h 5241593"/>
              <a:gd name="connisteX1" fmla="*/ 1375879 w 9916346"/>
              <a:gd name="connsiteY1" fmla="*/ 21719 h 5241593"/>
              <a:gd name="connisteX2" fmla="*/ 4009224 w 9916346"/>
              <a:gd name="connsiteY2" fmla="*/ 946914 h 5241593"/>
              <a:gd name="connisteX3" fmla="*/ 6668604 w 9916346"/>
              <a:gd name="connsiteY3" fmla="*/ 1396494 h 5241593"/>
              <a:gd name="connisteX4" fmla="*/ 9726129 w 9916346"/>
              <a:gd name="connsiteY4" fmla="*/ 2013079 h 5241593"/>
              <a:gd name="connisteX5" fmla="*/ 8878404 w 9916346"/>
              <a:gd name="connsiteY5" fmla="*/ 4518154 h 5241593"/>
              <a:gd name="connisteX6" fmla="*/ 5011254 w 9916346"/>
              <a:gd name="connsiteY6" fmla="*/ 4274314 h 5241593"/>
              <a:gd name="connisteX7" fmla="*/ 1529549 w 9916346"/>
              <a:gd name="connsiteY7" fmla="*/ 5122039 h 5241593"/>
              <a:gd name="connisteX8" fmla="*/ 1104 w 9916346"/>
              <a:gd name="connsiteY8" fmla="*/ 1768604 h 5241593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</a:cxnLst>
            <a:rect l="l" t="t" r="r" b="b"/>
            <a:pathLst>
              <a:path w="9916346" h="5241594">
                <a:moveTo>
                  <a:pt x="1105" y="1768604"/>
                </a:moveTo>
                <a:cubicBezTo>
                  <a:pt x="-29375" y="748794"/>
                  <a:pt x="574510" y="186184"/>
                  <a:pt x="1375880" y="21719"/>
                </a:cubicBezTo>
                <a:cubicBezTo>
                  <a:pt x="2177250" y="-142746"/>
                  <a:pt x="2950680" y="671959"/>
                  <a:pt x="4009225" y="946914"/>
                </a:cubicBezTo>
                <a:cubicBezTo>
                  <a:pt x="5067770" y="1221869"/>
                  <a:pt x="5524970" y="1183134"/>
                  <a:pt x="6668605" y="1396494"/>
                </a:cubicBezTo>
                <a:cubicBezTo>
                  <a:pt x="7812240" y="1609854"/>
                  <a:pt x="9284170" y="1388874"/>
                  <a:pt x="9726130" y="2013079"/>
                </a:cubicBezTo>
                <a:cubicBezTo>
                  <a:pt x="10168090" y="2637284"/>
                  <a:pt x="9821380" y="4066034"/>
                  <a:pt x="8878405" y="4518154"/>
                </a:cubicBezTo>
                <a:cubicBezTo>
                  <a:pt x="7935430" y="4970274"/>
                  <a:pt x="6481280" y="4153664"/>
                  <a:pt x="5011255" y="4274314"/>
                </a:cubicBezTo>
                <a:cubicBezTo>
                  <a:pt x="3541230" y="4394964"/>
                  <a:pt x="2531580" y="5623054"/>
                  <a:pt x="1529550" y="5122039"/>
                </a:cubicBezTo>
                <a:cubicBezTo>
                  <a:pt x="527520" y="4621024"/>
                  <a:pt x="31585" y="2788414"/>
                  <a:pt x="1105" y="1768604"/>
                </a:cubicBezTo>
                <a:close/>
              </a:path>
            </a:pathLst>
          </a:custGeom>
          <a:solidFill>
            <a:srgbClr val="C0AFA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/>
        </p:nvSpPr>
        <p:spPr>
          <a:xfrm flipH="1" flipV="1">
            <a:off x="1885950" y="1082040"/>
            <a:ext cx="8582660" cy="4967605"/>
          </a:xfrm>
          <a:custGeom>
            <a:avLst/>
            <a:gdLst>
              <a:gd name="connisteX0" fmla="*/ 888 w 10123654"/>
              <a:gd name="connsiteY0" fmla="*/ 1885471 h 5572399"/>
              <a:gd name="connisteX1" fmla="*/ 1491233 w 10123654"/>
              <a:gd name="connsiteY1" fmla="*/ 22381 h 5572399"/>
              <a:gd name="connisteX2" fmla="*/ 3649598 w 10123654"/>
              <a:gd name="connsiteY2" fmla="*/ 1037746 h 5572399"/>
              <a:gd name="connisteX3" fmla="*/ 6655688 w 10123654"/>
              <a:gd name="connsiteY3" fmla="*/ 1757201 h 5572399"/>
              <a:gd name="connisteX4" fmla="*/ 9880218 w 10123654"/>
              <a:gd name="connsiteY4" fmla="*/ 1731166 h 5572399"/>
              <a:gd name="connisteX5" fmla="*/ 9315068 w 10123654"/>
              <a:gd name="connsiteY5" fmla="*/ 4968396 h 5572399"/>
              <a:gd name="connisteX6" fmla="*/ 6437248 w 10123654"/>
              <a:gd name="connsiteY6" fmla="*/ 4544851 h 5572399"/>
              <a:gd name="connisteX7" fmla="*/ 4343018 w 10123654"/>
              <a:gd name="connsiteY7" fmla="*/ 5289706 h 5572399"/>
              <a:gd name="connisteX8" fmla="*/ 1645538 w 10123654"/>
              <a:gd name="connsiteY8" fmla="*/ 5212871 h 5572399"/>
              <a:gd name="connisteX9" fmla="*/ 888 w 10123654"/>
              <a:gd name="connsiteY9" fmla="*/ 1885471 h 557239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  <a:cxn ang="0">
                <a:pos x="connisteX5" y="connsiteY5"/>
              </a:cxn>
              <a:cxn ang="0">
                <a:pos x="connisteX6" y="connsiteY6"/>
              </a:cxn>
              <a:cxn ang="0">
                <a:pos x="connisteX7" y="connsiteY7"/>
              </a:cxn>
              <a:cxn ang="0">
                <a:pos x="connisteX8" y="connsiteY8"/>
              </a:cxn>
              <a:cxn ang="0">
                <a:pos x="connisteX9" y="connsiteY9"/>
              </a:cxn>
            </a:cxnLst>
            <a:rect l="l" t="t" r="r" b="b"/>
            <a:pathLst>
              <a:path w="10123654" h="5572400">
                <a:moveTo>
                  <a:pt x="888" y="1885472"/>
                </a:moveTo>
                <a:cubicBezTo>
                  <a:pt x="-30227" y="847247"/>
                  <a:pt x="761618" y="191927"/>
                  <a:pt x="1491233" y="22382"/>
                </a:cubicBezTo>
                <a:cubicBezTo>
                  <a:pt x="2220848" y="-147163"/>
                  <a:pt x="2616453" y="691037"/>
                  <a:pt x="3649598" y="1037747"/>
                </a:cubicBezTo>
                <a:cubicBezTo>
                  <a:pt x="4682743" y="1384457"/>
                  <a:pt x="5409818" y="1618772"/>
                  <a:pt x="6655688" y="1757202"/>
                </a:cubicBezTo>
                <a:cubicBezTo>
                  <a:pt x="7901558" y="1895632"/>
                  <a:pt x="9348088" y="1089182"/>
                  <a:pt x="9880218" y="1731167"/>
                </a:cubicBezTo>
                <a:cubicBezTo>
                  <a:pt x="10412348" y="2373152"/>
                  <a:pt x="10003408" y="4405787"/>
                  <a:pt x="9315068" y="4968397"/>
                </a:cubicBezTo>
                <a:cubicBezTo>
                  <a:pt x="8626728" y="5531007"/>
                  <a:pt x="7431658" y="4480717"/>
                  <a:pt x="6437248" y="4544852"/>
                </a:cubicBezTo>
                <a:cubicBezTo>
                  <a:pt x="5442838" y="4608987"/>
                  <a:pt x="5301233" y="5156357"/>
                  <a:pt x="4343018" y="5289707"/>
                </a:cubicBezTo>
                <a:cubicBezTo>
                  <a:pt x="3384803" y="5423057"/>
                  <a:pt x="2514218" y="5893592"/>
                  <a:pt x="1645538" y="5212872"/>
                </a:cubicBezTo>
                <a:cubicBezTo>
                  <a:pt x="776858" y="4532152"/>
                  <a:pt x="32003" y="2923697"/>
                  <a:pt x="888" y="1885472"/>
                </a:cubicBezTo>
                <a:close/>
              </a:path>
            </a:pathLst>
          </a:custGeom>
          <a:noFill/>
          <a:ln>
            <a:gradFill>
              <a:gsLst>
                <a:gs pos="0">
                  <a:srgbClr val="A56F26"/>
                </a:gs>
                <a:gs pos="50000">
                  <a:srgbClr val="FADA5A"/>
                </a:gs>
                <a:gs pos="100000">
                  <a:srgbClr val="E8B741"/>
                </a:gs>
              </a:gsLst>
              <a:lin ang="108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103438" y="1931035"/>
            <a:ext cx="7985125" cy="2996565"/>
          </a:xfrm>
          <a:prstGeom prst="rect">
            <a:avLst/>
          </a:prstGeom>
          <a:solidFill>
            <a:srgbClr val="EBE7E4"/>
          </a:solid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4680585" y="2632075"/>
            <a:ext cx="2830830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lang="zh-CN" altLang="en-US" sz="4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汉仪综艺体简" panose="02010600000101010101" charset="-122"/>
                <a:sym typeface="+mn-ea"/>
              </a:rPr>
              <a:t>电路分析</a:t>
            </a:r>
            <a:r>
              <a:rPr lang="zh-CN" altLang="en-US" sz="2800" b="1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  <a:sym typeface="+mn-ea"/>
              </a:rPr>
              <a:t> </a:t>
            </a:r>
          </a:p>
          <a:p>
            <a:pPr algn="ctr">
              <a:lnSpc>
                <a:spcPct val="100000"/>
              </a:lnSpc>
            </a:pPr>
            <a:r>
              <a:rPr lang="en-US" altLang="zh-CN" sz="1600" b="1">
                <a:solidFill>
                  <a:srgbClr val="4F586B"/>
                </a:solidFill>
                <a:latin typeface="汉仪综艺体简" panose="02010600000101010101" charset="-122"/>
                <a:ea typeface="汉仪综艺体简" panose="02010600000101010101" charset="-122"/>
                <a:cs typeface="汉仪综艺体简" panose="02010600000101010101" charset="-122"/>
                <a:sym typeface="+mn-ea"/>
              </a:rPr>
              <a:t>circuit analysis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7E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717800" y="418465"/>
            <a:ext cx="8506460" cy="328422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127000">
            <a:solidFill>
              <a:schemeClr val="bg1"/>
            </a:solidFill>
          </a:ln>
          <a:effectLst>
            <a:outerShdw blurRad="190500" dist="101600" dir="2700000" algn="tl" rotWithShape="0">
              <a:schemeClr val="tx1">
                <a:lumMod val="50000"/>
                <a:lumOff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文本框 42"/>
          <p:cNvSpPr txBox="1"/>
          <p:nvPr/>
        </p:nvSpPr>
        <p:spPr>
          <a:xfrm>
            <a:off x="1183005" y="516255"/>
            <a:ext cx="1534160" cy="6915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l">
              <a:lnSpc>
                <a:spcPct val="130000"/>
              </a:lnSpc>
            </a:pPr>
            <a:r>
              <a:rPr lang="zh-CN" altLang="en-US" sz="2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电路分析</a:t>
            </a:r>
            <a:r>
              <a:rPr lang="zh-CN" altLang="en-US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 </a:t>
            </a:r>
          </a:p>
          <a:p>
            <a:pPr algn="l">
              <a:lnSpc>
                <a:spcPct val="130000"/>
              </a:lnSpc>
            </a:pPr>
            <a:r>
              <a:rPr lang="en-US" altLang="zh-CN" sz="1000" b="1">
                <a:solidFill>
                  <a:srgbClr val="4F586B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Work completion</a:t>
            </a:r>
          </a:p>
        </p:txBody>
      </p:sp>
      <p:cxnSp>
        <p:nvCxnSpPr>
          <p:cNvPr id="3" name="直接连接符 2"/>
          <p:cNvCxnSpPr/>
          <p:nvPr/>
        </p:nvCxnSpPr>
        <p:spPr>
          <a:xfrm>
            <a:off x="848043" y="3969385"/>
            <a:ext cx="10495915" cy="0"/>
          </a:xfrm>
          <a:prstGeom prst="line">
            <a:avLst/>
          </a:prstGeom>
          <a:ln w="12700">
            <a:solidFill>
              <a:srgbClr val="AEB2B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848360" y="4236085"/>
            <a:ext cx="10693400" cy="2676525"/>
            <a:chOff x="1336" y="6671"/>
            <a:chExt cx="16840" cy="4215"/>
          </a:xfrm>
        </p:grpSpPr>
        <p:sp>
          <p:nvSpPr>
            <p:cNvPr id="4" name="椭圆 3"/>
            <p:cNvSpPr/>
            <p:nvPr/>
          </p:nvSpPr>
          <p:spPr>
            <a:xfrm>
              <a:off x="1336" y="6813"/>
              <a:ext cx="1381" cy="1381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dist="101600" dir="2700000" algn="tl" rotWithShape="0">
                <a:schemeClr val="tx1">
                  <a:lumMod val="50000"/>
                  <a:lumOff val="50000"/>
                  <a:alpha val="4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2970" y="6671"/>
              <a:ext cx="15206" cy="421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1、当按下按键S1时Q1导通，C2也进行充电，电路构成多谐振荡器，NE555的3脚输出脉冲，则CD4017的7个输出端轮流输出高电平驱动显示不同的点数（显示规则很简单，原理即Q0-Q6轮流输出高电平，分别会有 5 2 3 4 6 1 盏二极管发亮 ，Q6输出高电平会清零，输出Q0 = 1高电平重新开始循环）。</a:t>
              </a:r>
            </a:p>
            <a:p>
              <a:pPr algn="l"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tx1"/>
                  </a:solidFill>
                  <a:latin typeface="黑体" panose="02010609060101010101" charset="-122"/>
                  <a:ea typeface="黑体" panose="02010609060101010101" charset="-122"/>
                  <a:cs typeface="黑体" panose="02010609060101010101" charset="-122"/>
                </a:rPr>
                <a:t>2、松开按键后，由于有电容C2电容存储电量，Q1不会立即截止，随着C2两端电压的下降，放电电流变小，Q1 的导通程度逐渐减弱，UCE变大，R2、C1回路中C1充电所需时间变长，3脚输出脉冲的频率变慢，点数的变化速度也随之变慢。最后当C2放电结束后，Q1 截止，NE555的3脚不再输出脉冲，点数停止改变，一次投骰子过程就这样完成了。R2决定LED移动速度，C2决定松开按键后等待点数停止的时间。</a:t>
              </a:r>
            </a:p>
            <a:p>
              <a:pPr algn="l">
                <a:lnSpc>
                  <a:spcPct val="150000"/>
                </a:lnSpc>
              </a:pPr>
              <a:endParaRPr lang="zh-CN" altLang="en-US" sz="14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89560" y="284480"/>
            <a:ext cx="892810" cy="961390"/>
            <a:chOff x="456" y="448"/>
            <a:chExt cx="1406" cy="1514"/>
          </a:xfrm>
        </p:grpSpPr>
        <p:sp>
          <p:nvSpPr>
            <p:cNvPr id="12" name="任意多边形 11"/>
            <p:cNvSpPr/>
            <p:nvPr/>
          </p:nvSpPr>
          <p:spPr>
            <a:xfrm flipH="1">
              <a:off x="456" y="448"/>
              <a:ext cx="1088" cy="151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DCD0C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 12"/>
            <p:cNvSpPr/>
            <p:nvPr/>
          </p:nvSpPr>
          <p:spPr>
            <a:xfrm flipV="1">
              <a:off x="1068" y="990"/>
              <a:ext cx="795" cy="734"/>
            </a:xfrm>
            <a:custGeom>
              <a:avLst/>
              <a:gdLst>
                <a:gd name="connisteX0" fmla="*/ 166924 w 6180379"/>
                <a:gd name="connsiteY0" fmla="*/ 3667343 h 5702324"/>
                <a:gd name="connisteX1" fmla="*/ 268524 w 6180379"/>
                <a:gd name="connsiteY1" fmla="*/ 1519138 h 5702324"/>
                <a:gd name="connisteX2" fmla="*/ 1641394 w 6180379"/>
                <a:gd name="connsiteY2" fmla="*/ 247868 h 5702324"/>
                <a:gd name="connisteX3" fmla="*/ 3993434 w 6180379"/>
                <a:gd name="connsiteY3" fmla="*/ 235168 h 5702324"/>
                <a:gd name="connisteX4" fmla="*/ 4870369 w 6180379"/>
                <a:gd name="connsiteY4" fmla="*/ 2142073 h 5702324"/>
                <a:gd name="connisteX5" fmla="*/ 6180374 w 6180379"/>
                <a:gd name="connsiteY5" fmla="*/ 3641943 h 5702324"/>
                <a:gd name="connisteX6" fmla="*/ 4857669 w 6180379"/>
                <a:gd name="connsiteY6" fmla="*/ 5358348 h 5702324"/>
                <a:gd name="connisteX7" fmla="*/ 1628694 w 6180379"/>
                <a:gd name="connsiteY7" fmla="*/ 5498048 h 5702324"/>
                <a:gd name="connisteX8" fmla="*/ 166924 w 6180379"/>
                <a:gd name="connsiteY8" fmla="*/ 3667343 h 5702324"/>
              </a:gdLst>
              <a:ahLst/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l="l" t="t" r="r" b="b"/>
              <a:pathLst>
                <a:path w="6180380" h="5702324">
                  <a:moveTo>
                    <a:pt x="166924" y="3667343"/>
                  </a:moveTo>
                  <a:cubicBezTo>
                    <a:pt x="-104856" y="2871688"/>
                    <a:pt x="-26116" y="2203033"/>
                    <a:pt x="268524" y="1519138"/>
                  </a:cubicBezTo>
                  <a:cubicBezTo>
                    <a:pt x="563164" y="835243"/>
                    <a:pt x="896539" y="504408"/>
                    <a:pt x="1641394" y="247868"/>
                  </a:cubicBezTo>
                  <a:cubicBezTo>
                    <a:pt x="2386249" y="-8672"/>
                    <a:pt x="3347639" y="-143927"/>
                    <a:pt x="3993434" y="235168"/>
                  </a:cubicBezTo>
                  <a:cubicBezTo>
                    <a:pt x="4639229" y="614263"/>
                    <a:pt x="4432854" y="1460718"/>
                    <a:pt x="4870369" y="2142073"/>
                  </a:cubicBezTo>
                  <a:cubicBezTo>
                    <a:pt x="5307884" y="2823428"/>
                    <a:pt x="6182914" y="2998688"/>
                    <a:pt x="6180374" y="3641943"/>
                  </a:cubicBezTo>
                  <a:cubicBezTo>
                    <a:pt x="6177834" y="4285198"/>
                    <a:pt x="5768259" y="4986873"/>
                    <a:pt x="4857669" y="5358348"/>
                  </a:cubicBezTo>
                  <a:cubicBezTo>
                    <a:pt x="3947079" y="5729823"/>
                    <a:pt x="2566589" y="5836503"/>
                    <a:pt x="1628694" y="5498048"/>
                  </a:cubicBezTo>
                  <a:cubicBezTo>
                    <a:pt x="690799" y="5159593"/>
                    <a:pt x="438704" y="4462998"/>
                    <a:pt x="166924" y="3667343"/>
                  </a:cubicBezTo>
                  <a:close/>
                </a:path>
              </a:pathLst>
            </a:custGeom>
            <a:solidFill>
              <a:srgbClr val="AEB2B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1116330" y="4598035"/>
            <a:ext cx="357505" cy="356235"/>
            <a:chOff x="6083" y="1488"/>
            <a:chExt cx="1333" cy="1325"/>
          </a:xfrm>
        </p:grpSpPr>
        <p:sp>
          <p:nvSpPr>
            <p:cNvPr id="55" name="圆角矩形 54"/>
            <p:cNvSpPr/>
            <p:nvPr/>
          </p:nvSpPr>
          <p:spPr>
            <a:xfrm>
              <a:off x="6083" y="1488"/>
              <a:ext cx="558" cy="558"/>
            </a:xfrm>
            <a:prstGeom prst="roundRect">
              <a:avLst/>
            </a:prstGeom>
            <a:noFill/>
            <a:ln w="25400">
              <a:solidFill>
                <a:srgbClr val="4F5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6" name="圆角矩形 55"/>
            <p:cNvSpPr/>
            <p:nvPr/>
          </p:nvSpPr>
          <p:spPr>
            <a:xfrm>
              <a:off x="6838" y="1488"/>
              <a:ext cx="558" cy="558"/>
            </a:xfrm>
            <a:prstGeom prst="roundRect">
              <a:avLst/>
            </a:prstGeom>
            <a:noFill/>
            <a:ln w="25400">
              <a:solidFill>
                <a:srgbClr val="4F5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7" name="圆角矩形 56"/>
            <p:cNvSpPr/>
            <p:nvPr/>
          </p:nvSpPr>
          <p:spPr>
            <a:xfrm>
              <a:off x="6083" y="2233"/>
              <a:ext cx="558" cy="558"/>
            </a:xfrm>
            <a:prstGeom prst="roundRect">
              <a:avLst/>
            </a:prstGeom>
            <a:noFill/>
            <a:ln w="25400">
              <a:solidFill>
                <a:srgbClr val="4F5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椭圆 57"/>
            <p:cNvSpPr/>
            <p:nvPr/>
          </p:nvSpPr>
          <p:spPr>
            <a:xfrm>
              <a:off x="6838" y="2235"/>
              <a:ext cx="579" cy="579"/>
            </a:xfrm>
            <a:prstGeom prst="ellipse">
              <a:avLst/>
            </a:prstGeom>
            <a:noFill/>
            <a:ln w="25400">
              <a:solidFill>
                <a:srgbClr val="4F586B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464</Words>
  <Application>Microsoft Office PowerPoint</Application>
  <PresentationFormat>宽屏</PresentationFormat>
  <Paragraphs>60</Paragraphs>
  <Slides>14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2" baseType="lpstr">
      <vt:lpstr>黑体</vt:lpstr>
      <vt:lpstr>汉仪晓波花月圆W</vt:lpstr>
      <vt:lpstr>汉仪长美黑简</vt:lpstr>
      <vt:lpstr>Calibri</vt:lpstr>
      <vt:lpstr>Arial</vt:lpstr>
      <vt:lpstr>汉仪综艺体简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zju</cp:lastModifiedBy>
  <cp:revision>46</cp:revision>
  <dcterms:created xsi:type="dcterms:W3CDTF">2021-01-20T08:15:00Z</dcterms:created>
  <dcterms:modified xsi:type="dcterms:W3CDTF">2021-06-02T06:23:50Z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SaveFontToCloudKey">
    <vt:lpwstr>204222696_cloud</vt:lpwstr>
  </property>
  <property fmtid="{D5CDD505-2E9C-101B-9397-08002B2CF9AE}" pid="3" name="KSOProductBuildVer">
    <vt:lpwstr>2052-11.1.0.10495</vt:lpwstr>
  </property>
  <property fmtid="{D5CDD505-2E9C-101B-9397-08002B2CF9AE}" pid="4" name="KSOTemplateUUID">
    <vt:lpwstr>v1.0_mb_z2+N2wQQ4AKIJuTRwf7kTQ==</vt:lpwstr>
  </property>
  <property fmtid="{D5CDD505-2E9C-101B-9397-08002B2CF9AE}" pid="5" name="ICV">
    <vt:lpwstr>3E42E519EF58443D8BBD00D27A6680F7</vt:lpwstr>
  </property>
</Properties>
</file>

<file path=docProps/thumbnail.jpeg>
</file>